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Bryndan Write" charset="1" panose="02000503000000000000"/>
      <p:regular r:id="rId21"/>
    </p:embeddedFont>
    <p:embeddedFont>
      <p:font typeface="Quicksand Medium" charset="1" panose="00000600000000000000"/>
      <p:regular r:id="rId22"/>
    </p:embeddedFont>
    <p:embeddedFont>
      <p:font typeface="Quicksand" charset="1" panose="00000500000000000000"/>
      <p:regular r:id="rId23"/>
    </p:embeddedFont>
    <p:embeddedFont>
      <p:font typeface="Quicksand Bold" charset="1" panose="000008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14" Target="../media/image35.png" Type="http://schemas.openxmlformats.org/officeDocument/2006/relationships/image"/><Relationship Id="rId15" Target="../media/image36.svg" Type="http://schemas.openxmlformats.org/officeDocument/2006/relationships/image"/><Relationship Id="rId16" Target="../media/image37.png" Type="http://schemas.openxmlformats.org/officeDocument/2006/relationships/image"/><Relationship Id="rId17" Target="../media/image38.svg" Type="http://schemas.openxmlformats.org/officeDocument/2006/relationships/image"/><Relationship Id="rId18" Target="../media/image39.png" Type="http://schemas.openxmlformats.org/officeDocument/2006/relationships/image"/><Relationship Id="rId19" Target="../media/image40.svg" Type="http://schemas.openxmlformats.org/officeDocument/2006/relationships/image"/><Relationship Id="rId2" Target="../media/image23.png" Type="http://schemas.openxmlformats.org/officeDocument/2006/relationships/image"/><Relationship Id="rId20" Target="../media/image17.png" Type="http://schemas.openxmlformats.org/officeDocument/2006/relationships/image"/><Relationship Id="rId21" Target="../media/image18.png" Type="http://schemas.openxmlformats.org/officeDocument/2006/relationships/image"/><Relationship Id="rId22" Target="../media/image19.png" Type="http://schemas.openxmlformats.org/officeDocument/2006/relationships/image"/><Relationship Id="rId23" Target="../media/image20.png" Type="http://schemas.openxmlformats.org/officeDocument/2006/relationships/image"/><Relationship Id="rId24" Target="../media/image21.png" Type="http://schemas.openxmlformats.org/officeDocument/2006/relationships/image"/><Relationship Id="rId25" Target="../media/image22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png" Type="http://schemas.openxmlformats.org/officeDocument/2006/relationships/image"/><Relationship Id="rId13" Target="../media/image22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51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54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55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56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57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58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png" Type="http://schemas.openxmlformats.org/officeDocument/2006/relationships/image"/><Relationship Id="rId2" Target="../media/image59.png" Type="http://schemas.openxmlformats.org/officeDocument/2006/relationships/image"/><Relationship Id="rId3" Target="../media/image60.svg" Type="http://schemas.openxmlformats.org/officeDocument/2006/relationships/image"/><Relationship Id="rId4" Target="../media/image61.png" Type="http://schemas.openxmlformats.org/officeDocument/2006/relationships/image"/><Relationship Id="rId5" Target="../media/image62.svg" Type="http://schemas.openxmlformats.org/officeDocument/2006/relationships/image"/><Relationship Id="rId6" Target="../media/image63.png" Type="http://schemas.openxmlformats.org/officeDocument/2006/relationships/image"/><Relationship Id="rId7" Target="../media/image6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Relationship Id="rId3" Target="../media/image66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png" Type="http://schemas.openxmlformats.org/officeDocument/2006/relationships/image"/><Relationship Id="rId13" Target="../media/image22.png" Type="http://schemas.openxmlformats.org/officeDocument/2006/relationships/image"/><Relationship Id="rId2" Target="../media/image67.png" Type="http://schemas.openxmlformats.org/officeDocument/2006/relationships/image"/><Relationship Id="rId3" Target="../media/image68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png" Type="http://schemas.openxmlformats.org/officeDocument/2006/relationships/image"/><Relationship Id="rId13" Target="../media/image22.png" Type="http://schemas.openxmlformats.org/officeDocument/2006/relationships/image"/><Relationship Id="rId2" Target="../media/image69.png" Type="http://schemas.openxmlformats.org/officeDocument/2006/relationships/image"/><Relationship Id="rId3" Target="../media/image70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5C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17308" y="1028700"/>
            <a:ext cx="7141992" cy="11831613"/>
          </a:xfrm>
          <a:custGeom>
            <a:avLst/>
            <a:gdLst/>
            <a:ahLst/>
            <a:cxnLst/>
            <a:rect r="r" b="b" t="t" l="l"/>
            <a:pathLst>
              <a:path h="11831613" w="7141992">
                <a:moveTo>
                  <a:pt x="0" y="0"/>
                </a:moveTo>
                <a:lnTo>
                  <a:pt x="7141992" y="0"/>
                </a:lnTo>
                <a:lnTo>
                  <a:pt x="7141992" y="11831613"/>
                </a:lnTo>
                <a:lnTo>
                  <a:pt x="0" y="118316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2663111"/>
            <a:ext cx="8530655" cy="4960779"/>
            <a:chOff x="0" y="0"/>
            <a:chExt cx="11374207" cy="661437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42541"/>
              <a:ext cx="11331457" cy="3213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000"/>
                </a:lnSpc>
              </a:pPr>
              <a:r>
                <a:rPr lang="en-US" sz="6000" spc="240">
                  <a:solidFill>
                    <a:srgbClr val="FEEFD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ROG</a:t>
              </a:r>
              <a:r>
                <a:rPr lang="en-US" sz="6000" spc="240">
                  <a:solidFill>
                    <a:srgbClr val="FEEFD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ACZA PTASIA DRUŻYNA – BUDKOWA MISJA SPECJALNA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42750" y="3281664"/>
              <a:ext cx="11331457" cy="3335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426"/>
                </a:lnSpc>
              </a:pPr>
              <a:r>
                <a:rPr lang="en-US" sz="4200" b="true">
                  <a:solidFill>
                    <a:srgbClr val="EB7D4E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Pierwsze spotkanie</a:t>
              </a:r>
            </a:p>
            <a:p>
              <a:pPr algn="l">
                <a:lnSpc>
                  <a:spcPts val="4590"/>
                </a:lnSpc>
              </a:pPr>
              <a:r>
                <a:rPr lang="en-US" sz="3000">
                  <a:solidFill>
                    <a:srgbClr val="EB7D4E"/>
                  </a:solidFill>
                  <a:latin typeface="Quicksand"/>
                  <a:ea typeface="Quicksand"/>
                  <a:cs typeface="Quicksand"/>
                  <a:sym typeface="Quicksand"/>
                </a:rPr>
                <a:t>Poznajemy ptaki naszej okolicy • budujemy • obserwujemy</a:t>
              </a:r>
            </a:p>
            <a:p>
              <a:pPr algn="l" marL="0" indent="0" lvl="0">
                <a:lnSpc>
                  <a:spcPts val="459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297715" y="7496748"/>
            <a:ext cx="1406371" cy="877064"/>
          </a:xfrm>
          <a:custGeom>
            <a:avLst/>
            <a:gdLst/>
            <a:ahLst/>
            <a:cxnLst/>
            <a:rect r="r" b="b" t="t" l="l"/>
            <a:pathLst>
              <a:path h="877064" w="1406371">
                <a:moveTo>
                  <a:pt x="0" y="0"/>
                </a:moveTo>
                <a:lnTo>
                  <a:pt x="1406371" y="0"/>
                </a:lnTo>
                <a:lnTo>
                  <a:pt x="1406371" y="877064"/>
                </a:lnTo>
                <a:lnTo>
                  <a:pt x="0" y="8770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28275" y="1917722"/>
            <a:ext cx="1812710" cy="1008526"/>
          </a:xfrm>
          <a:custGeom>
            <a:avLst/>
            <a:gdLst/>
            <a:ahLst/>
            <a:cxnLst/>
            <a:rect r="r" b="b" t="t" l="l"/>
            <a:pathLst>
              <a:path h="1008526" w="1812710">
                <a:moveTo>
                  <a:pt x="0" y="0"/>
                </a:moveTo>
                <a:lnTo>
                  <a:pt x="1812710" y="0"/>
                </a:lnTo>
                <a:lnTo>
                  <a:pt x="1812710" y="1008526"/>
                </a:lnTo>
                <a:lnTo>
                  <a:pt x="0" y="1008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49370" y="8723547"/>
            <a:ext cx="3081423" cy="3126906"/>
          </a:xfrm>
          <a:custGeom>
            <a:avLst/>
            <a:gdLst/>
            <a:ahLst/>
            <a:cxnLst/>
            <a:rect r="r" b="b" t="t" l="l"/>
            <a:pathLst>
              <a:path h="3126906" w="3081423">
                <a:moveTo>
                  <a:pt x="0" y="0"/>
                </a:moveTo>
                <a:lnTo>
                  <a:pt x="3081424" y="0"/>
                </a:lnTo>
                <a:lnTo>
                  <a:pt x="3081424" y="3126906"/>
                </a:lnTo>
                <a:lnTo>
                  <a:pt x="0" y="3126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7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6546165" y="190619"/>
            <a:ext cx="9994136" cy="8849353"/>
          </a:xfrm>
          <a:custGeom>
            <a:avLst/>
            <a:gdLst/>
            <a:ahLst/>
            <a:cxnLst/>
            <a:rect r="r" b="b" t="t" l="l"/>
            <a:pathLst>
              <a:path h="8849353" w="9994136">
                <a:moveTo>
                  <a:pt x="9994136" y="8849353"/>
                </a:moveTo>
                <a:lnTo>
                  <a:pt x="0" y="8849353"/>
                </a:lnTo>
                <a:lnTo>
                  <a:pt x="0" y="0"/>
                </a:lnTo>
                <a:lnTo>
                  <a:pt x="9994136" y="0"/>
                </a:lnTo>
                <a:lnTo>
                  <a:pt x="9994136" y="884935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199313" y="1953117"/>
            <a:ext cx="8118105" cy="6501099"/>
            <a:chOff x="0" y="0"/>
            <a:chExt cx="10824140" cy="866813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37145"/>
              <a:ext cx="10824140" cy="42291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6000"/>
                </a:lnSpc>
              </a:pPr>
              <a:r>
                <a:rPr lang="en-US" sz="6000" spc="240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WITAJCIE </a:t>
              </a:r>
              <a:r>
                <a:rPr lang="en-US" sz="6000" spc="240" u="none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W BUDKOWEJ MISJI SPECJALNEJ!</a:t>
              </a:r>
            </a:p>
            <a:p>
              <a:pPr algn="ctr" marL="0" indent="0" lvl="0">
                <a:lnSpc>
                  <a:spcPts val="6000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4638730"/>
              <a:ext cx="10824140" cy="40332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895"/>
                </a:lnSpc>
              </a:pPr>
              <a:r>
                <a:rPr lang="en-US" b="true" sz="3199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10 druż</a:t>
              </a:r>
              <a:r>
                <a:rPr lang="en-US" b="true" sz="3199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yn × 3 osoby = 30 młodych konstruktorów</a:t>
              </a:r>
            </a:p>
            <a:p>
              <a:pPr algn="ctr" marL="0" indent="0" lvl="0">
                <a:lnSpc>
                  <a:spcPts val="4895"/>
                </a:lnSpc>
              </a:pPr>
              <a:r>
                <a:rPr lang="en-US" b="true" sz="3199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Każda drużyna pomaluje własną budkę lęgową.</a:t>
              </a:r>
            </a:p>
            <a:p>
              <a:pPr algn="ctr" marL="0" indent="0" lvl="0">
                <a:lnSpc>
                  <a:spcPts val="4895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3989400" y="7513650"/>
            <a:ext cx="4656035" cy="4724759"/>
          </a:xfrm>
          <a:custGeom>
            <a:avLst/>
            <a:gdLst/>
            <a:ahLst/>
            <a:cxnLst/>
            <a:rect r="r" b="b" t="t" l="l"/>
            <a:pathLst>
              <a:path h="4724759" w="4656035">
                <a:moveTo>
                  <a:pt x="0" y="0"/>
                </a:moveTo>
                <a:lnTo>
                  <a:pt x="4656036" y="0"/>
                </a:lnTo>
                <a:lnTo>
                  <a:pt x="4656036" y="4724759"/>
                </a:lnTo>
                <a:lnTo>
                  <a:pt x="0" y="47247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096347" y="1466077"/>
            <a:ext cx="2442142" cy="1336518"/>
          </a:xfrm>
          <a:custGeom>
            <a:avLst/>
            <a:gdLst/>
            <a:ahLst/>
            <a:cxnLst/>
            <a:rect r="r" b="b" t="t" l="l"/>
            <a:pathLst>
              <a:path h="1336518" w="2442142">
                <a:moveTo>
                  <a:pt x="0" y="0"/>
                </a:moveTo>
                <a:lnTo>
                  <a:pt x="2442142" y="0"/>
                </a:lnTo>
                <a:lnTo>
                  <a:pt x="2442142" y="1336518"/>
                </a:lnTo>
                <a:lnTo>
                  <a:pt x="0" y="13365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410971" y="669101"/>
            <a:ext cx="6693943" cy="14905542"/>
          </a:xfrm>
          <a:custGeom>
            <a:avLst/>
            <a:gdLst/>
            <a:ahLst/>
            <a:cxnLst/>
            <a:rect r="r" b="b" t="t" l="l"/>
            <a:pathLst>
              <a:path h="14905542" w="6693943">
                <a:moveTo>
                  <a:pt x="6693943" y="0"/>
                </a:moveTo>
                <a:lnTo>
                  <a:pt x="0" y="0"/>
                </a:lnTo>
                <a:lnTo>
                  <a:pt x="0" y="14905542"/>
                </a:lnTo>
                <a:lnTo>
                  <a:pt x="6693943" y="14905542"/>
                </a:lnTo>
                <a:lnTo>
                  <a:pt x="669394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702616" y="9343417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40262" y="9448250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49"/>
                </a:lnTo>
                <a:lnTo>
                  <a:pt x="0" y="7733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495129" y="9427242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23836" y="9448250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0"/>
                </a:lnTo>
                <a:lnTo>
                  <a:pt x="0" y="7048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575453" y="9382850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942692" y="9427242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B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088217" y="2197985"/>
            <a:ext cx="7920647" cy="5533423"/>
            <a:chOff x="0" y="0"/>
            <a:chExt cx="10560863" cy="737789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8153"/>
              <a:ext cx="10560863" cy="2851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266"/>
                </a:lnSpc>
                <a:spcBef>
                  <a:spcPct val="0"/>
                </a:spcBef>
              </a:pPr>
              <a:r>
                <a:rPr lang="en-US" sz="6888">
                  <a:solidFill>
                    <a:srgbClr val="1C5C99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Po</a:t>
              </a:r>
              <a:r>
                <a:rPr lang="en-US" sz="6888" u="none">
                  <a:solidFill>
                    <a:srgbClr val="1C5C99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 co w ogóle są budki lęgowe?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711778"/>
              <a:ext cx="10067458" cy="3555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682"/>
                </a:lnSpc>
                <a:spcBef>
                  <a:spcPct val="0"/>
                </a:spcBef>
              </a:pPr>
              <a:r>
                <a:rPr lang="en-US" b="true" sz="1577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Budka je</a:t>
              </a:r>
              <a:r>
                <a:rPr lang="en-US" b="true" sz="1577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st zastępczą dziuplą – pomaga tam, gdzie naturalnych dziupli jest za mało.</a:t>
              </a:r>
            </a:p>
            <a:p>
              <a:pPr algn="l" marL="0" indent="0" lvl="0">
                <a:lnSpc>
                  <a:spcPts val="2682"/>
                </a:lnSpc>
                <a:spcBef>
                  <a:spcPct val="0"/>
                </a:spcBef>
              </a:pPr>
              <a:r>
                <a:rPr lang="en-US" b="true" sz="1577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Zapewnia bezpieczne miejsce na założenie gniazda i wychowanie piskląt.</a:t>
              </a:r>
            </a:p>
            <a:p>
              <a:pPr algn="l" marL="0" indent="0" lvl="0">
                <a:lnSpc>
                  <a:spcPts val="2682"/>
                </a:lnSpc>
                <a:spcBef>
                  <a:spcPct val="0"/>
                </a:spcBef>
              </a:pPr>
              <a:r>
                <a:rPr lang="en-US" b="true" sz="1577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Pomaga utrzymać różnorodność ptaków dziuplaków.</a:t>
              </a:r>
            </a:p>
            <a:p>
              <a:pPr algn="l" marL="0" indent="0" lvl="0">
                <a:lnSpc>
                  <a:spcPts val="2682"/>
                </a:lnSpc>
                <a:spcBef>
                  <a:spcPct val="0"/>
                </a:spcBef>
              </a:pPr>
              <a:r>
                <a:rPr lang="en-US" b="true" sz="1577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Ptaki są ważną częścią ekosystemu – m.in. zjadają ogromne ilości owadów.</a:t>
              </a:r>
            </a:p>
            <a:p>
              <a:pPr algn="l" marL="0" indent="0" lvl="0">
                <a:lnSpc>
                  <a:spcPts val="2682"/>
                </a:lnSpc>
                <a:spcBef>
                  <a:spcPct val="0"/>
                </a:spcBef>
              </a:pPr>
              <a:r>
                <a:rPr lang="en-US" b="true" sz="1577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Budka nie zastępuje zdrowego, naturalnego lasu. Jest pomocą, a nie „fabryką ptaków”.</a:t>
              </a:r>
            </a:p>
            <a:p>
              <a:pPr algn="l" marL="0" indent="0" lvl="0">
                <a:lnSpc>
                  <a:spcPts val="26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308203" y="9059489"/>
            <a:ext cx="2465746" cy="1537729"/>
          </a:xfrm>
          <a:custGeom>
            <a:avLst/>
            <a:gdLst/>
            <a:ahLst/>
            <a:cxnLst/>
            <a:rect r="r" b="b" t="t" l="l"/>
            <a:pathLst>
              <a:path h="1537729" w="2465746">
                <a:moveTo>
                  <a:pt x="0" y="0"/>
                </a:moveTo>
                <a:lnTo>
                  <a:pt x="2465746" y="0"/>
                </a:lnTo>
                <a:lnTo>
                  <a:pt x="2465746" y="1537729"/>
                </a:lnTo>
                <a:lnTo>
                  <a:pt x="0" y="15377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525402" y="-248641"/>
            <a:ext cx="3446141" cy="1917307"/>
          </a:xfrm>
          <a:custGeom>
            <a:avLst/>
            <a:gdLst/>
            <a:ahLst/>
            <a:cxnLst/>
            <a:rect r="r" b="b" t="t" l="l"/>
            <a:pathLst>
              <a:path h="1917307" w="3446141">
                <a:moveTo>
                  <a:pt x="0" y="0"/>
                </a:moveTo>
                <a:lnTo>
                  <a:pt x="3446140" y="0"/>
                </a:lnTo>
                <a:lnTo>
                  <a:pt x="3446140" y="1917307"/>
                </a:lnTo>
                <a:lnTo>
                  <a:pt x="0" y="1917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60816" y="1972124"/>
            <a:ext cx="2523184" cy="3118542"/>
          </a:xfrm>
          <a:custGeom>
            <a:avLst/>
            <a:gdLst/>
            <a:ahLst/>
            <a:cxnLst/>
            <a:rect r="r" b="b" t="t" l="l"/>
            <a:pathLst>
              <a:path h="3118542" w="2523184">
                <a:moveTo>
                  <a:pt x="0" y="0"/>
                </a:moveTo>
                <a:lnTo>
                  <a:pt x="2523184" y="0"/>
                </a:lnTo>
                <a:lnTo>
                  <a:pt x="2523184" y="3118542"/>
                </a:lnTo>
                <a:lnTo>
                  <a:pt x="0" y="3118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529958" y="1972124"/>
            <a:ext cx="2338369" cy="2877187"/>
          </a:xfrm>
          <a:custGeom>
            <a:avLst/>
            <a:gdLst/>
            <a:ahLst/>
            <a:cxnLst/>
            <a:rect r="r" b="b" t="t" l="l"/>
            <a:pathLst>
              <a:path h="2877187" w="2338369">
                <a:moveTo>
                  <a:pt x="0" y="0"/>
                </a:moveTo>
                <a:lnTo>
                  <a:pt x="2338369" y="0"/>
                </a:lnTo>
                <a:lnTo>
                  <a:pt x="2338369" y="2877187"/>
                </a:lnTo>
                <a:lnTo>
                  <a:pt x="0" y="28771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301722" y="5801046"/>
            <a:ext cx="959070" cy="1322026"/>
          </a:xfrm>
          <a:custGeom>
            <a:avLst/>
            <a:gdLst/>
            <a:ahLst/>
            <a:cxnLst/>
            <a:rect r="r" b="b" t="t" l="l"/>
            <a:pathLst>
              <a:path h="1322026" w="959070">
                <a:moveTo>
                  <a:pt x="0" y="0"/>
                </a:moveTo>
                <a:lnTo>
                  <a:pt x="959070" y="0"/>
                </a:lnTo>
                <a:lnTo>
                  <a:pt x="959070" y="1322026"/>
                </a:lnTo>
                <a:lnTo>
                  <a:pt x="0" y="13220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253457" y="5291711"/>
            <a:ext cx="813506" cy="3023166"/>
          </a:xfrm>
          <a:custGeom>
            <a:avLst/>
            <a:gdLst/>
            <a:ahLst/>
            <a:cxnLst/>
            <a:rect r="r" b="b" t="t" l="l"/>
            <a:pathLst>
              <a:path h="3023166" w="813506">
                <a:moveTo>
                  <a:pt x="0" y="0"/>
                </a:moveTo>
                <a:lnTo>
                  <a:pt x="813506" y="0"/>
                </a:lnTo>
                <a:lnTo>
                  <a:pt x="813506" y="3023165"/>
                </a:lnTo>
                <a:lnTo>
                  <a:pt x="0" y="30231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79135" y="5801046"/>
            <a:ext cx="2125330" cy="2513831"/>
          </a:xfrm>
          <a:custGeom>
            <a:avLst/>
            <a:gdLst/>
            <a:ahLst/>
            <a:cxnLst/>
            <a:rect r="r" b="b" t="t" l="l"/>
            <a:pathLst>
              <a:path h="2513831" w="2125330">
                <a:moveTo>
                  <a:pt x="0" y="0"/>
                </a:moveTo>
                <a:lnTo>
                  <a:pt x="2125330" y="0"/>
                </a:lnTo>
                <a:lnTo>
                  <a:pt x="2125330" y="2513830"/>
                </a:lnTo>
                <a:lnTo>
                  <a:pt x="0" y="25138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609023" y="5601909"/>
            <a:ext cx="2180239" cy="2712967"/>
          </a:xfrm>
          <a:custGeom>
            <a:avLst/>
            <a:gdLst/>
            <a:ahLst/>
            <a:cxnLst/>
            <a:rect r="r" b="b" t="t" l="l"/>
            <a:pathLst>
              <a:path h="2712967" w="2180239">
                <a:moveTo>
                  <a:pt x="0" y="0"/>
                </a:moveTo>
                <a:lnTo>
                  <a:pt x="2180239" y="0"/>
                </a:lnTo>
                <a:lnTo>
                  <a:pt x="2180239" y="2712967"/>
                </a:lnTo>
                <a:lnTo>
                  <a:pt x="0" y="271296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72457" y="1972124"/>
            <a:ext cx="375506" cy="2346915"/>
          </a:xfrm>
          <a:custGeom>
            <a:avLst/>
            <a:gdLst/>
            <a:ahLst/>
            <a:cxnLst/>
            <a:rect r="r" b="b" t="t" l="l"/>
            <a:pathLst>
              <a:path h="2346915" w="375506">
                <a:moveTo>
                  <a:pt x="0" y="0"/>
                </a:moveTo>
                <a:lnTo>
                  <a:pt x="375506" y="0"/>
                </a:lnTo>
                <a:lnTo>
                  <a:pt x="375506" y="2346914"/>
                </a:lnTo>
                <a:lnTo>
                  <a:pt x="0" y="23469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757677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7" y="0"/>
                </a:lnTo>
                <a:lnTo>
                  <a:pt x="1292577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9532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550190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2" y="0"/>
                </a:lnTo>
                <a:lnTo>
                  <a:pt x="3407352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87889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3051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99775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7" y="0"/>
                </a:lnTo>
                <a:lnTo>
                  <a:pt x="687807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424103"/>
            <a:ext cx="8616758" cy="2268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9"/>
              </a:lnSpc>
              <a:spcBef>
                <a:spcPct val="0"/>
              </a:spcBef>
            </a:pPr>
            <a:r>
              <a:rPr lang="en-US" sz="7199">
                <a:solidFill>
                  <a:srgbClr val="1C5C99"/>
                </a:solidFill>
                <a:latin typeface="Bryndan Write"/>
                <a:ea typeface="Bryndan Write"/>
                <a:cs typeface="Bryndan Write"/>
                <a:sym typeface="Bryndan Write"/>
              </a:rPr>
              <a:t>Dl</a:t>
            </a:r>
            <a:r>
              <a:rPr lang="en-US" sz="7199" u="none">
                <a:solidFill>
                  <a:srgbClr val="1C5C99"/>
                </a:solidFill>
                <a:latin typeface="Bryndan Write"/>
                <a:ea typeface="Bryndan Write"/>
                <a:cs typeface="Bryndan Write"/>
                <a:sym typeface="Bryndan Write"/>
              </a:rPr>
              <a:t>aczego w naszej okolicy ma to sens?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57900" y="6578946"/>
            <a:ext cx="4111734" cy="3066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edług materiałów gminy do pospolitych ptaków należą m.in. zięba, piecuszek, sosnówka, bogatka, pierwiosnek, sójka, pełzacz leśny, dzięcioł duży, kos, drozd,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rudzik, strzyżyka, kowalika, szpak, pliszka, trznadel i skowronek.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057900" y="5691553"/>
            <a:ext cx="907804" cy="853335"/>
          </a:xfrm>
          <a:custGeom>
            <a:avLst/>
            <a:gdLst/>
            <a:ahLst/>
            <a:cxnLst/>
            <a:rect r="r" b="b" t="t" l="l"/>
            <a:pathLst>
              <a:path h="853335" w="907804">
                <a:moveTo>
                  <a:pt x="0" y="0"/>
                </a:moveTo>
                <a:lnTo>
                  <a:pt x="907804" y="0"/>
                </a:lnTo>
                <a:lnTo>
                  <a:pt x="907804" y="853335"/>
                </a:lnTo>
                <a:lnTo>
                  <a:pt x="0" y="853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691553"/>
            <a:ext cx="907804" cy="853335"/>
          </a:xfrm>
          <a:custGeom>
            <a:avLst/>
            <a:gdLst/>
            <a:ahLst/>
            <a:cxnLst/>
            <a:rect r="r" b="b" t="t" l="l"/>
            <a:pathLst>
              <a:path h="853335" w="907804">
                <a:moveTo>
                  <a:pt x="0" y="0"/>
                </a:moveTo>
                <a:lnTo>
                  <a:pt x="907804" y="0"/>
                </a:lnTo>
                <a:lnTo>
                  <a:pt x="907804" y="853335"/>
                </a:lnTo>
                <a:lnTo>
                  <a:pt x="0" y="853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7159217"/>
            <a:ext cx="4111734" cy="190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Gm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ina Osieczna ma dużo terenów leśnych – dominują m.in. bory sosnowe, ale występują też lasy liściaste i mieszane.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136685" y="5610953"/>
            <a:ext cx="691833" cy="869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19"/>
              </a:lnSpc>
              <a:spcBef>
                <a:spcPct val="0"/>
              </a:spcBef>
            </a:pPr>
            <a:r>
              <a:rPr lang="en-US" sz="4799" u="none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165885" y="5610953"/>
            <a:ext cx="691833" cy="869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19"/>
              </a:lnSpc>
              <a:spcBef>
                <a:spcPct val="0"/>
              </a:spcBef>
            </a:pPr>
            <a:r>
              <a:rPr lang="en-US" sz="4799" u="none">
                <a:solidFill>
                  <a:srgbClr val="FFFFFF"/>
                </a:solidFill>
                <a:latin typeface="Bryndan Write"/>
                <a:ea typeface="Bryndan Write"/>
                <a:cs typeface="Bryndan Write"/>
                <a:sym typeface="Bryndan Write"/>
              </a:rPr>
              <a:t>2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1113896" y="1165350"/>
            <a:ext cx="6829807" cy="11522680"/>
          </a:xfrm>
          <a:custGeom>
            <a:avLst/>
            <a:gdLst/>
            <a:ahLst/>
            <a:cxnLst/>
            <a:rect r="r" b="b" t="t" l="l"/>
            <a:pathLst>
              <a:path h="11522680" w="6829807">
                <a:moveTo>
                  <a:pt x="0" y="0"/>
                </a:moveTo>
                <a:lnTo>
                  <a:pt x="6829807" y="0"/>
                </a:lnTo>
                <a:lnTo>
                  <a:pt x="6829807" y="11522680"/>
                </a:lnTo>
                <a:lnTo>
                  <a:pt x="0" y="11522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418842" y="7512377"/>
            <a:ext cx="4656035" cy="4724759"/>
          </a:xfrm>
          <a:custGeom>
            <a:avLst/>
            <a:gdLst/>
            <a:ahLst/>
            <a:cxnLst/>
            <a:rect r="r" b="b" t="t" l="l"/>
            <a:pathLst>
              <a:path h="4724759" w="4656035">
                <a:moveTo>
                  <a:pt x="0" y="0"/>
                </a:moveTo>
                <a:lnTo>
                  <a:pt x="4656035" y="0"/>
                </a:lnTo>
                <a:lnTo>
                  <a:pt x="4656035" y="4724759"/>
                </a:lnTo>
                <a:lnTo>
                  <a:pt x="0" y="47247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604083" y="9402965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7" y="0"/>
                </a:lnTo>
                <a:lnTo>
                  <a:pt x="1292577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741728" y="9507798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49"/>
                </a:lnTo>
                <a:lnTo>
                  <a:pt x="0" y="7733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396596" y="9486790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2" y="0"/>
                </a:lnTo>
                <a:lnTo>
                  <a:pt x="3407352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725302" y="9507798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0"/>
                </a:lnTo>
                <a:lnTo>
                  <a:pt x="0" y="7048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76919" y="9442397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70"/>
                </a:lnTo>
                <a:lnTo>
                  <a:pt x="0" y="7812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844158" y="9486790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7" y="0"/>
                </a:lnTo>
                <a:lnTo>
                  <a:pt x="687807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5C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55584" y="813624"/>
            <a:ext cx="14576833" cy="3100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99"/>
              </a:lnSpc>
            </a:pPr>
            <a:r>
              <a:rPr lang="en-US" sz="11499" spc="459">
                <a:solidFill>
                  <a:srgbClr val="FEEFD0"/>
                </a:solidFill>
                <a:latin typeface="Bryndan Write"/>
                <a:ea typeface="Bryndan Write"/>
                <a:cs typeface="Bryndan Write"/>
                <a:sym typeface="Bryndan Write"/>
              </a:rPr>
              <a:t>PTA</a:t>
            </a:r>
            <a:r>
              <a:rPr lang="en-US" sz="11499" spc="459" u="none">
                <a:solidFill>
                  <a:srgbClr val="FEEFD0"/>
                </a:solidFill>
                <a:latin typeface="Bryndan Write"/>
                <a:ea typeface="Bryndan Write"/>
                <a:cs typeface="Bryndan Write"/>
                <a:sym typeface="Bryndan Write"/>
              </a:rPr>
              <a:t>SIA MAPA OKOLICY OSIECZNEJ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302870" y="4059253"/>
            <a:ext cx="6417976" cy="11573399"/>
          </a:xfrm>
          <a:custGeom>
            <a:avLst/>
            <a:gdLst/>
            <a:ahLst/>
            <a:cxnLst/>
            <a:rect r="r" b="b" t="t" l="l"/>
            <a:pathLst>
              <a:path h="11573399" w="6417976">
                <a:moveTo>
                  <a:pt x="0" y="0"/>
                </a:moveTo>
                <a:lnTo>
                  <a:pt x="6417976" y="0"/>
                </a:lnTo>
                <a:lnTo>
                  <a:pt x="6417976" y="11573399"/>
                </a:lnTo>
                <a:lnTo>
                  <a:pt x="0" y="115733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37206" y="5778500"/>
            <a:ext cx="1365664" cy="759806"/>
          </a:xfrm>
          <a:custGeom>
            <a:avLst/>
            <a:gdLst/>
            <a:ahLst/>
            <a:cxnLst/>
            <a:rect r="r" b="b" t="t" l="l"/>
            <a:pathLst>
              <a:path h="759806" w="1365664">
                <a:moveTo>
                  <a:pt x="0" y="0"/>
                </a:moveTo>
                <a:lnTo>
                  <a:pt x="1365664" y="0"/>
                </a:lnTo>
                <a:lnTo>
                  <a:pt x="1365664" y="759806"/>
                </a:lnTo>
                <a:lnTo>
                  <a:pt x="0" y="759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154875" y="8599261"/>
            <a:ext cx="1204224" cy="659039"/>
          </a:xfrm>
          <a:custGeom>
            <a:avLst/>
            <a:gdLst/>
            <a:ahLst/>
            <a:cxnLst/>
            <a:rect r="r" b="b" t="t" l="l"/>
            <a:pathLst>
              <a:path h="659039" w="1204224">
                <a:moveTo>
                  <a:pt x="0" y="0"/>
                </a:moveTo>
                <a:lnTo>
                  <a:pt x="1204224" y="0"/>
                </a:lnTo>
                <a:lnTo>
                  <a:pt x="1204224" y="659039"/>
                </a:lnTo>
                <a:lnTo>
                  <a:pt x="0" y="6590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867017" y="1393308"/>
            <a:ext cx="7392283" cy="7500385"/>
            <a:chOff x="0" y="0"/>
            <a:chExt cx="2952750" cy="2995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8" y="234"/>
              <a:ext cx="2952846" cy="2993459"/>
            </a:xfrm>
            <a:custGeom>
              <a:avLst/>
              <a:gdLst/>
              <a:ahLst/>
              <a:cxnLst/>
              <a:rect r="r" b="b" t="t" l="l"/>
              <a:pathLst>
                <a:path h="2993459" w="2952846">
                  <a:moveTo>
                    <a:pt x="2934098" y="11196"/>
                  </a:moveTo>
                  <a:lnTo>
                    <a:pt x="2923938" y="11196"/>
                  </a:lnTo>
                  <a:cubicBezTo>
                    <a:pt x="2682638" y="11196"/>
                    <a:pt x="2441338" y="13736"/>
                    <a:pt x="2201308" y="16276"/>
                  </a:cubicBezTo>
                  <a:cubicBezTo>
                    <a:pt x="1773318" y="21356"/>
                    <a:pt x="1344058" y="28976"/>
                    <a:pt x="916068" y="30246"/>
                  </a:cubicBezTo>
                  <a:cubicBezTo>
                    <a:pt x="749698" y="30246"/>
                    <a:pt x="583328" y="21356"/>
                    <a:pt x="416958" y="11196"/>
                  </a:cubicBezTo>
                  <a:cubicBezTo>
                    <a:pt x="279798" y="2306"/>
                    <a:pt x="140098" y="-5314"/>
                    <a:pt x="2938" y="4846"/>
                  </a:cubicBezTo>
                  <a:cubicBezTo>
                    <a:pt x="4208" y="205506"/>
                    <a:pt x="5478" y="406166"/>
                    <a:pt x="8018" y="605556"/>
                  </a:cubicBezTo>
                  <a:cubicBezTo>
                    <a:pt x="11828" y="1051326"/>
                    <a:pt x="18178" y="1497096"/>
                    <a:pt x="14368" y="1942866"/>
                  </a:cubicBezTo>
                  <a:cubicBezTo>
                    <a:pt x="13098" y="2163846"/>
                    <a:pt x="4208" y="2384826"/>
                    <a:pt x="398" y="2605806"/>
                  </a:cubicBezTo>
                  <a:cubicBezTo>
                    <a:pt x="-2142" y="2725186"/>
                    <a:pt x="8018" y="2844566"/>
                    <a:pt x="15638" y="2962676"/>
                  </a:cubicBezTo>
                  <a:cubicBezTo>
                    <a:pt x="75328" y="2957596"/>
                    <a:pt x="136288" y="2961406"/>
                    <a:pt x="194708" y="2966486"/>
                  </a:cubicBezTo>
                  <a:cubicBezTo>
                    <a:pt x="284878" y="2974106"/>
                    <a:pt x="373778" y="2982996"/>
                    <a:pt x="463948" y="2986806"/>
                  </a:cubicBezTo>
                  <a:cubicBezTo>
                    <a:pt x="880508" y="2999506"/>
                    <a:pt x="1298338" y="2991886"/>
                    <a:pt x="1714898" y="2981726"/>
                  </a:cubicBezTo>
                  <a:cubicBezTo>
                    <a:pt x="2125108" y="2970296"/>
                    <a:pt x="2536588" y="2957596"/>
                    <a:pt x="2948068" y="2956326"/>
                  </a:cubicBezTo>
                  <a:cubicBezTo>
                    <a:pt x="2940448" y="2788686"/>
                    <a:pt x="2931558" y="2621046"/>
                    <a:pt x="2926478" y="2452136"/>
                  </a:cubicBezTo>
                  <a:cubicBezTo>
                    <a:pt x="2913778" y="2029226"/>
                    <a:pt x="2931558" y="1607586"/>
                    <a:pt x="2942988" y="1184676"/>
                  </a:cubicBezTo>
                  <a:cubicBezTo>
                    <a:pt x="2954418" y="794786"/>
                    <a:pt x="2960768" y="402356"/>
                    <a:pt x="2934098" y="11196"/>
                  </a:cubicBezTo>
                  <a:close/>
                </a:path>
              </a:pathLst>
            </a:custGeom>
            <a:blipFill>
              <a:blip r:embed="rId2"/>
              <a:stretch>
                <a:fillRect l="0" t="-14129" r="0" b="-1412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398897" y="719834"/>
            <a:ext cx="2889103" cy="2931747"/>
          </a:xfrm>
          <a:custGeom>
            <a:avLst/>
            <a:gdLst/>
            <a:ahLst/>
            <a:cxnLst/>
            <a:rect r="r" b="b" t="t" l="l"/>
            <a:pathLst>
              <a:path h="2931747" w="2889103">
                <a:moveTo>
                  <a:pt x="0" y="0"/>
                </a:moveTo>
                <a:lnTo>
                  <a:pt x="2889103" y="0"/>
                </a:lnTo>
                <a:lnTo>
                  <a:pt x="2889103" y="2931747"/>
                </a:lnTo>
                <a:lnTo>
                  <a:pt x="0" y="2931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1859" y="8485112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7" y="0"/>
                </a:lnTo>
                <a:lnTo>
                  <a:pt x="1310317" y="817161"/>
                </a:lnTo>
                <a:lnTo>
                  <a:pt x="0" y="817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274558"/>
            <a:ext cx="7008091" cy="9737884"/>
            <a:chOff x="0" y="0"/>
            <a:chExt cx="9344121" cy="12983846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74290"/>
              <a:ext cx="9344121" cy="15376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639"/>
                </a:lnSpc>
                <a:spcBef>
                  <a:spcPct val="0"/>
                </a:spcBef>
              </a:pPr>
              <a:r>
                <a:rPr lang="en-US" sz="7199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BOGATKA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209254"/>
              <a:ext cx="9344121" cy="107650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Żywy GPS –</a:t>
              </a: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 waży 14–22 g, ale jesienią ukrywa tysiące nasion, a zimą znajduje je z dokładnością do cm. Jej mózg na jesień się powiększa, by pomieścić te mapy.</a:t>
              </a:r>
            </a:p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Mistrzyni podróbek – ma 40 odgłosów, naśladuje inne ptaki, a innym ptakom oznajmia: "sii-sii" = zagrożenie z góry, "czink" = drapieżnik z ziemi.</a:t>
              </a:r>
            </a:p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S</a:t>
              </a: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łodki zabójca – w sezonie lęgowym poluje na małe nietoperze! Atakuje je w locie i dziobie w czaszkę – jedyna sikora na świecie, która regularnie zabija ssaki.</a:t>
              </a:r>
            </a:p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Gniazdo z futra – wyściela je sierścią dzików czy saren, a dorzuca też tymianek, który działa jak naturalny środek na pasożyty (ptasia apteka).</a:t>
              </a:r>
            </a:p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Rozpoznaje Cię – odróżnia ludzi, którzy ją dokarmiają, od obcych. Potrafi pukać dziobem w szybę, żeby przypomnieć o uzupełnieniu karmnika.</a:t>
              </a:r>
            </a:p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R</a:t>
              </a: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ekordzistka lęgów – znosi 14–15 jaj (najwięcej z sikor), a rodzice karmią młode nawet 1000 razy dziennie.</a:t>
              </a:r>
            </a:p>
            <a:p>
              <a:pPr algn="l" marL="388620" indent="-194310" lvl="1">
                <a:lnSpc>
                  <a:spcPts val="3060"/>
                </a:lnSpc>
                <a:spcBef>
                  <a:spcPct val="0"/>
                </a:spcBef>
                <a:buAutoNum type="arabicPeriod" startAt="1"/>
              </a:pPr>
              <a:r>
                <a:rPr lang="en-US" b="true" sz="18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Język jak szczoteczka – rurkowaty i zakończony pęczkiem, dzięki czemu zbiera nektar z kwiatów i wyciąga nasiona z szyszek.</a:t>
              </a:r>
            </a:p>
            <a:p>
              <a:pPr algn="l" marL="0" indent="0" lvl="0">
                <a:lnSpc>
                  <a:spcPts val="30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867017" y="1393308"/>
            <a:ext cx="7392283" cy="7500385"/>
            <a:chOff x="0" y="0"/>
            <a:chExt cx="2952750" cy="2995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8" y="234"/>
              <a:ext cx="2952846" cy="2993459"/>
            </a:xfrm>
            <a:custGeom>
              <a:avLst/>
              <a:gdLst/>
              <a:ahLst/>
              <a:cxnLst/>
              <a:rect r="r" b="b" t="t" l="l"/>
              <a:pathLst>
                <a:path h="2993459" w="2952846">
                  <a:moveTo>
                    <a:pt x="2934098" y="11196"/>
                  </a:moveTo>
                  <a:lnTo>
                    <a:pt x="2923938" y="11196"/>
                  </a:lnTo>
                  <a:cubicBezTo>
                    <a:pt x="2682638" y="11196"/>
                    <a:pt x="2441338" y="13736"/>
                    <a:pt x="2201308" y="16276"/>
                  </a:cubicBezTo>
                  <a:cubicBezTo>
                    <a:pt x="1773318" y="21356"/>
                    <a:pt x="1344058" y="28976"/>
                    <a:pt x="916068" y="30246"/>
                  </a:cubicBezTo>
                  <a:cubicBezTo>
                    <a:pt x="749698" y="30246"/>
                    <a:pt x="583328" y="21356"/>
                    <a:pt x="416958" y="11196"/>
                  </a:cubicBezTo>
                  <a:cubicBezTo>
                    <a:pt x="279798" y="2306"/>
                    <a:pt x="140098" y="-5314"/>
                    <a:pt x="2938" y="4846"/>
                  </a:cubicBezTo>
                  <a:cubicBezTo>
                    <a:pt x="4208" y="205506"/>
                    <a:pt x="5478" y="406166"/>
                    <a:pt x="8018" y="605556"/>
                  </a:cubicBezTo>
                  <a:cubicBezTo>
                    <a:pt x="11828" y="1051326"/>
                    <a:pt x="18178" y="1497096"/>
                    <a:pt x="14368" y="1942866"/>
                  </a:cubicBezTo>
                  <a:cubicBezTo>
                    <a:pt x="13098" y="2163846"/>
                    <a:pt x="4208" y="2384826"/>
                    <a:pt x="398" y="2605806"/>
                  </a:cubicBezTo>
                  <a:cubicBezTo>
                    <a:pt x="-2142" y="2725186"/>
                    <a:pt x="8018" y="2844566"/>
                    <a:pt x="15638" y="2962676"/>
                  </a:cubicBezTo>
                  <a:cubicBezTo>
                    <a:pt x="75328" y="2957596"/>
                    <a:pt x="136288" y="2961406"/>
                    <a:pt x="194708" y="2966486"/>
                  </a:cubicBezTo>
                  <a:cubicBezTo>
                    <a:pt x="284878" y="2974106"/>
                    <a:pt x="373778" y="2982996"/>
                    <a:pt x="463948" y="2986806"/>
                  </a:cubicBezTo>
                  <a:cubicBezTo>
                    <a:pt x="880508" y="2999506"/>
                    <a:pt x="1298338" y="2991886"/>
                    <a:pt x="1714898" y="2981726"/>
                  </a:cubicBezTo>
                  <a:cubicBezTo>
                    <a:pt x="2125108" y="2970296"/>
                    <a:pt x="2536588" y="2957596"/>
                    <a:pt x="2948068" y="2956326"/>
                  </a:cubicBezTo>
                  <a:cubicBezTo>
                    <a:pt x="2940448" y="2788686"/>
                    <a:pt x="2931558" y="2621046"/>
                    <a:pt x="2926478" y="2452136"/>
                  </a:cubicBezTo>
                  <a:cubicBezTo>
                    <a:pt x="2913778" y="2029226"/>
                    <a:pt x="2931558" y="1607586"/>
                    <a:pt x="2942988" y="1184676"/>
                  </a:cubicBezTo>
                  <a:cubicBezTo>
                    <a:pt x="2954418" y="794786"/>
                    <a:pt x="2960768" y="402356"/>
                    <a:pt x="2934098" y="11196"/>
                  </a:cubicBezTo>
                  <a:close/>
                </a:path>
              </a:pathLst>
            </a:custGeom>
            <a:blipFill>
              <a:blip r:embed="rId2"/>
              <a:stretch>
                <a:fillRect l="-17665" t="0" r="-17665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398897" y="719834"/>
            <a:ext cx="2889103" cy="2931747"/>
          </a:xfrm>
          <a:custGeom>
            <a:avLst/>
            <a:gdLst/>
            <a:ahLst/>
            <a:cxnLst/>
            <a:rect r="r" b="b" t="t" l="l"/>
            <a:pathLst>
              <a:path h="2931747" w="2889103">
                <a:moveTo>
                  <a:pt x="0" y="0"/>
                </a:moveTo>
                <a:lnTo>
                  <a:pt x="2889103" y="0"/>
                </a:lnTo>
                <a:lnTo>
                  <a:pt x="2889103" y="2931747"/>
                </a:lnTo>
                <a:lnTo>
                  <a:pt x="0" y="2931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1859" y="8485112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7" y="0"/>
                </a:lnTo>
                <a:lnTo>
                  <a:pt x="1310317" y="817161"/>
                </a:lnTo>
                <a:lnTo>
                  <a:pt x="0" y="817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99791"/>
            <a:ext cx="7008091" cy="117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9"/>
              </a:lnSpc>
              <a:spcBef>
                <a:spcPct val="0"/>
              </a:spcBef>
            </a:pPr>
            <a:r>
              <a:rPr lang="en-US" sz="7199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MODRASZKA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523220"/>
            <a:ext cx="7008091" cy="8868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Sikora w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kolorowym kapeluszu – ma niebieską czapeczkę, żółty brzuszek i białą twarz z czarnym paskiem przez oko. To najbarwniejsza sikora w Polsce.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Zawodnik wagi piórkowej – waży zaledwie 9–12 g (czyli mniej niż bogatka!). Mimo to potrafi zawisnąć do góry nogami na cieniusieńkich gałązkach.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Akrobatka w karmniku – w przeciwieństwie do bogatki, która zjada wszystko, modraszka preferuje drobniejsze nasiona. W karmniku wybiera słonecznik łuskany albo orzeszki – jej cienki dziób nie poradzi sobie z grubymi łupinami.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zarodziejka głosu – jej pieśń brzmi jak "cy-cy-cy-sii-sii-sii", ale potrafi też wydawać zgrzytliwe dźwięki, które ostrzegają inne ptaki przed zagrożeniem.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niej groźna od kuzynki – w przeciwieństwie do bogatki nie poluje na nietoperze. Żywi się głównie owadami, pająkami i nasionami – ale wiosną potrafi rozłupać małe ślimaki.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Lęg w ciasnych dziuplach – znosi 7–12 jaj, ale gniazduje w bardzo małych otworach (np. w dziurach po dzięciolech lub w skrzynkach lęgowych). Wyścieła je mchem i wełną.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Towarzyska, ale nie do końca – zimą łączy się w stadka z innymi sikorami (np. bogatkami), ale w sezonie lęgowym staje się terytorialna i brutalnie przepędza rywali.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867017" y="1393308"/>
            <a:ext cx="7392283" cy="7500385"/>
            <a:chOff x="0" y="0"/>
            <a:chExt cx="2952750" cy="2995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8" y="234"/>
              <a:ext cx="2952846" cy="2993459"/>
            </a:xfrm>
            <a:custGeom>
              <a:avLst/>
              <a:gdLst/>
              <a:ahLst/>
              <a:cxnLst/>
              <a:rect r="r" b="b" t="t" l="l"/>
              <a:pathLst>
                <a:path h="2993459" w="2952846">
                  <a:moveTo>
                    <a:pt x="2934098" y="11196"/>
                  </a:moveTo>
                  <a:lnTo>
                    <a:pt x="2923938" y="11196"/>
                  </a:lnTo>
                  <a:cubicBezTo>
                    <a:pt x="2682638" y="11196"/>
                    <a:pt x="2441338" y="13736"/>
                    <a:pt x="2201308" y="16276"/>
                  </a:cubicBezTo>
                  <a:cubicBezTo>
                    <a:pt x="1773318" y="21356"/>
                    <a:pt x="1344058" y="28976"/>
                    <a:pt x="916068" y="30246"/>
                  </a:cubicBezTo>
                  <a:cubicBezTo>
                    <a:pt x="749698" y="30246"/>
                    <a:pt x="583328" y="21356"/>
                    <a:pt x="416958" y="11196"/>
                  </a:cubicBezTo>
                  <a:cubicBezTo>
                    <a:pt x="279798" y="2306"/>
                    <a:pt x="140098" y="-5314"/>
                    <a:pt x="2938" y="4846"/>
                  </a:cubicBezTo>
                  <a:cubicBezTo>
                    <a:pt x="4208" y="205506"/>
                    <a:pt x="5478" y="406166"/>
                    <a:pt x="8018" y="605556"/>
                  </a:cubicBezTo>
                  <a:cubicBezTo>
                    <a:pt x="11828" y="1051326"/>
                    <a:pt x="18178" y="1497096"/>
                    <a:pt x="14368" y="1942866"/>
                  </a:cubicBezTo>
                  <a:cubicBezTo>
                    <a:pt x="13098" y="2163846"/>
                    <a:pt x="4208" y="2384826"/>
                    <a:pt x="398" y="2605806"/>
                  </a:cubicBezTo>
                  <a:cubicBezTo>
                    <a:pt x="-2142" y="2725186"/>
                    <a:pt x="8018" y="2844566"/>
                    <a:pt x="15638" y="2962676"/>
                  </a:cubicBezTo>
                  <a:cubicBezTo>
                    <a:pt x="75328" y="2957596"/>
                    <a:pt x="136288" y="2961406"/>
                    <a:pt x="194708" y="2966486"/>
                  </a:cubicBezTo>
                  <a:cubicBezTo>
                    <a:pt x="284878" y="2974106"/>
                    <a:pt x="373778" y="2982996"/>
                    <a:pt x="463948" y="2986806"/>
                  </a:cubicBezTo>
                  <a:cubicBezTo>
                    <a:pt x="880508" y="2999506"/>
                    <a:pt x="1298338" y="2991886"/>
                    <a:pt x="1714898" y="2981726"/>
                  </a:cubicBezTo>
                  <a:cubicBezTo>
                    <a:pt x="2125108" y="2970296"/>
                    <a:pt x="2536588" y="2957596"/>
                    <a:pt x="2948068" y="2956326"/>
                  </a:cubicBezTo>
                  <a:cubicBezTo>
                    <a:pt x="2940448" y="2788686"/>
                    <a:pt x="2931558" y="2621046"/>
                    <a:pt x="2926478" y="2452136"/>
                  </a:cubicBezTo>
                  <a:cubicBezTo>
                    <a:pt x="2913778" y="2029226"/>
                    <a:pt x="2931558" y="1607586"/>
                    <a:pt x="2942988" y="1184676"/>
                  </a:cubicBezTo>
                  <a:cubicBezTo>
                    <a:pt x="2954418" y="794786"/>
                    <a:pt x="2960768" y="402356"/>
                    <a:pt x="2934098" y="11196"/>
                  </a:cubicBezTo>
                  <a:close/>
                </a:path>
              </a:pathLst>
            </a:custGeom>
            <a:blipFill>
              <a:blip r:embed="rId2"/>
              <a:stretch>
                <a:fillRect l="-7010" t="0" r="-701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398897" y="719834"/>
            <a:ext cx="2889103" cy="2931747"/>
          </a:xfrm>
          <a:custGeom>
            <a:avLst/>
            <a:gdLst/>
            <a:ahLst/>
            <a:cxnLst/>
            <a:rect r="r" b="b" t="t" l="l"/>
            <a:pathLst>
              <a:path h="2931747" w="2889103">
                <a:moveTo>
                  <a:pt x="0" y="0"/>
                </a:moveTo>
                <a:lnTo>
                  <a:pt x="2889103" y="0"/>
                </a:lnTo>
                <a:lnTo>
                  <a:pt x="2889103" y="2931747"/>
                </a:lnTo>
                <a:lnTo>
                  <a:pt x="0" y="2931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1859" y="8485112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7" y="0"/>
                </a:lnTo>
                <a:lnTo>
                  <a:pt x="1310317" y="817161"/>
                </a:lnTo>
                <a:lnTo>
                  <a:pt x="0" y="817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99791"/>
            <a:ext cx="7008091" cy="117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9"/>
              </a:lnSpc>
              <a:spcBef>
                <a:spcPct val="0"/>
              </a:spcBef>
            </a:pPr>
            <a:r>
              <a:rPr lang="en-US" sz="7199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KOWALIK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523220"/>
            <a:ext cx="7008091" cy="8868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Jedyny ptak,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który chodzi głową w dół – po pniu porusza się zarówno do góry, jak i na dół (w przeciwieństwie do dzięciołów, które tylko w górę). Zawdzięcza to wyjątkowo długim i mocnym pazurom.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Szybki jak błyskawica – jego nazwa pochodzi od szybkich, kowalskich ruchów młotka, gdy rozłupuje nasiona. Jedno nasiono rozprawia w 1–2 sekundy!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Ptak z kowadełkiem – wybiera szczelinę w korze lub rozwidlenie gałęzi, wkłada w nią żołędź czy orzeszek i rozłupuje – to jego "stół warsztatowy". Może korzystać z tego samego kowadełka przez lata.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Samiec – niebieski elegancik – odróżnisz go po kolorowej głowie: samiec ma czarny pasek przez oko, samica brązowawy. Reszta – rdzawy brzuszek, niebieskie skrzydła, granatowy wierzch.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Mistrz budowy gniazd – nie używa dziupli tak jak inne sikory – sam poszerza wejście i lepi otwór gliną, żeby dopasować go do swoich rozmiarów! To jedyny polski ptak, który "murowuje" gniazdo.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Chytrus wynalazca – jeśli wejście jest za duże, lepi wąski korytarzyk z gliny i błota – za ciasny dla drapieżników, a w sam raz dla niego. Na to poświęca nawet kilka dni.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867017" y="1393308"/>
            <a:ext cx="7392283" cy="7500385"/>
            <a:chOff x="0" y="0"/>
            <a:chExt cx="2952750" cy="2995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8" y="234"/>
              <a:ext cx="2952846" cy="2993459"/>
            </a:xfrm>
            <a:custGeom>
              <a:avLst/>
              <a:gdLst/>
              <a:ahLst/>
              <a:cxnLst/>
              <a:rect r="r" b="b" t="t" l="l"/>
              <a:pathLst>
                <a:path h="2993459" w="2952846">
                  <a:moveTo>
                    <a:pt x="2934098" y="11196"/>
                  </a:moveTo>
                  <a:lnTo>
                    <a:pt x="2923938" y="11196"/>
                  </a:lnTo>
                  <a:cubicBezTo>
                    <a:pt x="2682638" y="11196"/>
                    <a:pt x="2441338" y="13736"/>
                    <a:pt x="2201308" y="16276"/>
                  </a:cubicBezTo>
                  <a:cubicBezTo>
                    <a:pt x="1773318" y="21356"/>
                    <a:pt x="1344058" y="28976"/>
                    <a:pt x="916068" y="30246"/>
                  </a:cubicBezTo>
                  <a:cubicBezTo>
                    <a:pt x="749698" y="30246"/>
                    <a:pt x="583328" y="21356"/>
                    <a:pt x="416958" y="11196"/>
                  </a:cubicBezTo>
                  <a:cubicBezTo>
                    <a:pt x="279798" y="2306"/>
                    <a:pt x="140098" y="-5314"/>
                    <a:pt x="2938" y="4846"/>
                  </a:cubicBezTo>
                  <a:cubicBezTo>
                    <a:pt x="4208" y="205506"/>
                    <a:pt x="5478" y="406166"/>
                    <a:pt x="8018" y="605556"/>
                  </a:cubicBezTo>
                  <a:cubicBezTo>
                    <a:pt x="11828" y="1051326"/>
                    <a:pt x="18178" y="1497096"/>
                    <a:pt x="14368" y="1942866"/>
                  </a:cubicBezTo>
                  <a:cubicBezTo>
                    <a:pt x="13098" y="2163846"/>
                    <a:pt x="4208" y="2384826"/>
                    <a:pt x="398" y="2605806"/>
                  </a:cubicBezTo>
                  <a:cubicBezTo>
                    <a:pt x="-2142" y="2725186"/>
                    <a:pt x="8018" y="2844566"/>
                    <a:pt x="15638" y="2962676"/>
                  </a:cubicBezTo>
                  <a:cubicBezTo>
                    <a:pt x="75328" y="2957596"/>
                    <a:pt x="136288" y="2961406"/>
                    <a:pt x="194708" y="2966486"/>
                  </a:cubicBezTo>
                  <a:cubicBezTo>
                    <a:pt x="284878" y="2974106"/>
                    <a:pt x="373778" y="2982996"/>
                    <a:pt x="463948" y="2986806"/>
                  </a:cubicBezTo>
                  <a:cubicBezTo>
                    <a:pt x="880508" y="2999506"/>
                    <a:pt x="1298338" y="2991886"/>
                    <a:pt x="1714898" y="2981726"/>
                  </a:cubicBezTo>
                  <a:cubicBezTo>
                    <a:pt x="2125108" y="2970296"/>
                    <a:pt x="2536588" y="2957596"/>
                    <a:pt x="2948068" y="2956326"/>
                  </a:cubicBezTo>
                  <a:cubicBezTo>
                    <a:pt x="2940448" y="2788686"/>
                    <a:pt x="2931558" y="2621046"/>
                    <a:pt x="2926478" y="2452136"/>
                  </a:cubicBezTo>
                  <a:cubicBezTo>
                    <a:pt x="2913778" y="2029226"/>
                    <a:pt x="2931558" y="1607586"/>
                    <a:pt x="2942988" y="1184676"/>
                  </a:cubicBezTo>
                  <a:cubicBezTo>
                    <a:pt x="2954418" y="794786"/>
                    <a:pt x="2960768" y="402356"/>
                    <a:pt x="2934098" y="11196"/>
                  </a:cubicBezTo>
                  <a:close/>
                </a:path>
              </a:pathLst>
            </a:custGeom>
            <a:blipFill>
              <a:blip r:embed="rId2"/>
              <a:stretch>
                <a:fillRect l="-687" t="0" r="-687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398897" y="719834"/>
            <a:ext cx="2889103" cy="2931747"/>
          </a:xfrm>
          <a:custGeom>
            <a:avLst/>
            <a:gdLst/>
            <a:ahLst/>
            <a:cxnLst/>
            <a:rect r="r" b="b" t="t" l="l"/>
            <a:pathLst>
              <a:path h="2931747" w="2889103">
                <a:moveTo>
                  <a:pt x="0" y="0"/>
                </a:moveTo>
                <a:lnTo>
                  <a:pt x="2889103" y="0"/>
                </a:lnTo>
                <a:lnTo>
                  <a:pt x="2889103" y="2931747"/>
                </a:lnTo>
                <a:lnTo>
                  <a:pt x="0" y="2931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1859" y="8485112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7" y="0"/>
                </a:lnTo>
                <a:lnTo>
                  <a:pt x="1310317" y="817161"/>
                </a:lnTo>
                <a:lnTo>
                  <a:pt x="0" y="817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99791"/>
            <a:ext cx="7008091" cy="117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9"/>
              </a:lnSpc>
              <a:spcBef>
                <a:spcPct val="0"/>
              </a:spcBef>
            </a:pPr>
            <a:r>
              <a:rPr lang="en-US" sz="7199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SZPAK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523220"/>
            <a:ext cx="7008091" cy="8868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Gwiazdor w lśniącym płasz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czu – czarne pióra mienią się na fioletowo, zielono i niebiesko, a na wiosnę pokrywają je białe kropki (jak rozgwieżdżone niebo). Jesienią kropki znikają.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Mistrz parodii – potrafi naśladować ponad 20 innych ptaków (kosy, jaskółki, a nawet sójki), ale też ludzkie dźwięki – dzwonki telefonów, alarmy samochodowe, a w niewoli nawet słowa!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Ogromne lotne stada – jesienią zbiera się w stada liczące nawet 100 000 osobników, tworząc spektakularne "falowe" widowiska na niebie (tzw. szpakowe chmury) – manewrują tak precyzyjnie, że żaden ptak nigdy nie zderza się z drugim.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Pierwszy wiosenny zwiastun – przylatuje do Polski już w lutym/marcu, często gdy jeszcze leży śnieg. Jego gwizdanie na gałęzi to dla wielu znak, że zima odchodzi.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Wytrawny owadożerca… ale nie tylko – latem wyjada tysiące szkodników (gąsienice, ślimaki), ale jesienią szybko przestawia się na owoce – atakuje sady i winnice, potrafiąc zniszczyć nawet 50% plonów.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Zajmuje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cudze gniazda – nie buduje własnych dziupli – wykorzystuje stare po dzięciołach, skrzynki lęgowe, ale też… dziury w budynkach, pod dachami, a nawet rury wentylacyjne.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867017" y="1393308"/>
            <a:ext cx="7392283" cy="7500385"/>
            <a:chOff x="0" y="0"/>
            <a:chExt cx="2952750" cy="2995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8" y="234"/>
              <a:ext cx="2952846" cy="2993459"/>
            </a:xfrm>
            <a:custGeom>
              <a:avLst/>
              <a:gdLst/>
              <a:ahLst/>
              <a:cxnLst/>
              <a:rect r="r" b="b" t="t" l="l"/>
              <a:pathLst>
                <a:path h="2993459" w="2952846">
                  <a:moveTo>
                    <a:pt x="2934098" y="11196"/>
                  </a:moveTo>
                  <a:lnTo>
                    <a:pt x="2923938" y="11196"/>
                  </a:lnTo>
                  <a:cubicBezTo>
                    <a:pt x="2682638" y="11196"/>
                    <a:pt x="2441338" y="13736"/>
                    <a:pt x="2201308" y="16276"/>
                  </a:cubicBezTo>
                  <a:cubicBezTo>
                    <a:pt x="1773318" y="21356"/>
                    <a:pt x="1344058" y="28976"/>
                    <a:pt x="916068" y="30246"/>
                  </a:cubicBezTo>
                  <a:cubicBezTo>
                    <a:pt x="749698" y="30246"/>
                    <a:pt x="583328" y="21356"/>
                    <a:pt x="416958" y="11196"/>
                  </a:cubicBezTo>
                  <a:cubicBezTo>
                    <a:pt x="279798" y="2306"/>
                    <a:pt x="140098" y="-5314"/>
                    <a:pt x="2938" y="4846"/>
                  </a:cubicBezTo>
                  <a:cubicBezTo>
                    <a:pt x="4208" y="205506"/>
                    <a:pt x="5478" y="406166"/>
                    <a:pt x="8018" y="605556"/>
                  </a:cubicBezTo>
                  <a:cubicBezTo>
                    <a:pt x="11828" y="1051326"/>
                    <a:pt x="18178" y="1497096"/>
                    <a:pt x="14368" y="1942866"/>
                  </a:cubicBezTo>
                  <a:cubicBezTo>
                    <a:pt x="13098" y="2163846"/>
                    <a:pt x="4208" y="2384826"/>
                    <a:pt x="398" y="2605806"/>
                  </a:cubicBezTo>
                  <a:cubicBezTo>
                    <a:pt x="-2142" y="2725186"/>
                    <a:pt x="8018" y="2844566"/>
                    <a:pt x="15638" y="2962676"/>
                  </a:cubicBezTo>
                  <a:cubicBezTo>
                    <a:pt x="75328" y="2957596"/>
                    <a:pt x="136288" y="2961406"/>
                    <a:pt x="194708" y="2966486"/>
                  </a:cubicBezTo>
                  <a:cubicBezTo>
                    <a:pt x="284878" y="2974106"/>
                    <a:pt x="373778" y="2982996"/>
                    <a:pt x="463948" y="2986806"/>
                  </a:cubicBezTo>
                  <a:cubicBezTo>
                    <a:pt x="880508" y="2999506"/>
                    <a:pt x="1298338" y="2991886"/>
                    <a:pt x="1714898" y="2981726"/>
                  </a:cubicBezTo>
                  <a:cubicBezTo>
                    <a:pt x="2125108" y="2970296"/>
                    <a:pt x="2536588" y="2957596"/>
                    <a:pt x="2948068" y="2956326"/>
                  </a:cubicBezTo>
                  <a:cubicBezTo>
                    <a:pt x="2940448" y="2788686"/>
                    <a:pt x="2931558" y="2621046"/>
                    <a:pt x="2926478" y="2452136"/>
                  </a:cubicBezTo>
                  <a:cubicBezTo>
                    <a:pt x="2913778" y="2029226"/>
                    <a:pt x="2931558" y="1607586"/>
                    <a:pt x="2942988" y="1184676"/>
                  </a:cubicBezTo>
                  <a:cubicBezTo>
                    <a:pt x="2954418" y="794786"/>
                    <a:pt x="2960768" y="402356"/>
                    <a:pt x="2934098" y="11196"/>
                  </a:cubicBezTo>
                  <a:close/>
                </a:path>
              </a:pathLst>
            </a:custGeom>
            <a:blipFill>
              <a:blip r:embed="rId2"/>
              <a:stretch>
                <a:fillRect l="0" t="-24117" r="0" b="-2411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398897" y="719834"/>
            <a:ext cx="2889103" cy="2931747"/>
          </a:xfrm>
          <a:custGeom>
            <a:avLst/>
            <a:gdLst/>
            <a:ahLst/>
            <a:cxnLst/>
            <a:rect r="r" b="b" t="t" l="l"/>
            <a:pathLst>
              <a:path h="2931747" w="2889103">
                <a:moveTo>
                  <a:pt x="0" y="0"/>
                </a:moveTo>
                <a:lnTo>
                  <a:pt x="2889103" y="0"/>
                </a:lnTo>
                <a:lnTo>
                  <a:pt x="2889103" y="2931747"/>
                </a:lnTo>
                <a:lnTo>
                  <a:pt x="0" y="2931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1859" y="8485112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7" y="0"/>
                </a:lnTo>
                <a:lnTo>
                  <a:pt x="1310317" y="817161"/>
                </a:lnTo>
                <a:lnTo>
                  <a:pt x="0" y="817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99791"/>
            <a:ext cx="7008091" cy="117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9"/>
              </a:lnSpc>
              <a:spcBef>
                <a:spcPct val="0"/>
              </a:spcBef>
            </a:pPr>
            <a:r>
              <a:rPr lang="en-US" sz="7199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PLEŚZKA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716644"/>
            <a:ext cx="7008091" cy="8482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Ptaszek z pomarań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czowym zadem – cała szarobrązowa, ale wyróżnia ją rdzawopomarańczowy ogon i kupr (czyli górna część ogona). Samiec ma dodatkowo czarną maskę na twarzy – elegancki niczym Zorro.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Taniec z ogonem w górze – stale potrząsa i podnosi ogon, jakby chciał Ci coś pokazać. To jej znak rozpoznawczy – nie pomylisz jej z żadnym innym ptakiem!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Krótka kariera lotnicza – przylatuje do Polski w kwietniu, a odlatuje już we wrześniu. Zimuje w Afryce, aż za Saharą – pokonuje nawet 5000 km w jedną stronę!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Siedzi na płocie jak strażnik – uwielbia otwarte przestrzenie. Najczęściej zobaczysz ją na płocie, słupie, dachu lub pojedynczym krzaku – skąd wypatruje owadów na ziemi.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Poluje pieszo – w przeciwieństwie do sikorek nie zwisa z gałęzi, tylko biega po ziemi krótkimi susami, chwytając muchy i chrząszcze. Często podąża za krowami na pastwisku, które spłaszają owady.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Mistrzyni kamuflaż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 gniazda – gniazduje w dziuplach, szczelinach skalnych, nawet w starych budynkach – ale maskuje je mchem i trawą tak doskonale, że często nie sposób go znaleźć.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867017" y="1393308"/>
            <a:ext cx="7392283" cy="7500385"/>
            <a:chOff x="0" y="0"/>
            <a:chExt cx="2952750" cy="29959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8" y="234"/>
              <a:ext cx="2952846" cy="2993459"/>
            </a:xfrm>
            <a:custGeom>
              <a:avLst/>
              <a:gdLst/>
              <a:ahLst/>
              <a:cxnLst/>
              <a:rect r="r" b="b" t="t" l="l"/>
              <a:pathLst>
                <a:path h="2993459" w="2952846">
                  <a:moveTo>
                    <a:pt x="2934098" y="11196"/>
                  </a:moveTo>
                  <a:lnTo>
                    <a:pt x="2923938" y="11196"/>
                  </a:lnTo>
                  <a:cubicBezTo>
                    <a:pt x="2682638" y="11196"/>
                    <a:pt x="2441338" y="13736"/>
                    <a:pt x="2201308" y="16276"/>
                  </a:cubicBezTo>
                  <a:cubicBezTo>
                    <a:pt x="1773318" y="21356"/>
                    <a:pt x="1344058" y="28976"/>
                    <a:pt x="916068" y="30246"/>
                  </a:cubicBezTo>
                  <a:cubicBezTo>
                    <a:pt x="749698" y="30246"/>
                    <a:pt x="583328" y="21356"/>
                    <a:pt x="416958" y="11196"/>
                  </a:cubicBezTo>
                  <a:cubicBezTo>
                    <a:pt x="279798" y="2306"/>
                    <a:pt x="140098" y="-5314"/>
                    <a:pt x="2938" y="4846"/>
                  </a:cubicBezTo>
                  <a:cubicBezTo>
                    <a:pt x="4208" y="205506"/>
                    <a:pt x="5478" y="406166"/>
                    <a:pt x="8018" y="605556"/>
                  </a:cubicBezTo>
                  <a:cubicBezTo>
                    <a:pt x="11828" y="1051326"/>
                    <a:pt x="18178" y="1497096"/>
                    <a:pt x="14368" y="1942866"/>
                  </a:cubicBezTo>
                  <a:cubicBezTo>
                    <a:pt x="13098" y="2163846"/>
                    <a:pt x="4208" y="2384826"/>
                    <a:pt x="398" y="2605806"/>
                  </a:cubicBezTo>
                  <a:cubicBezTo>
                    <a:pt x="-2142" y="2725186"/>
                    <a:pt x="8018" y="2844566"/>
                    <a:pt x="15638" y="2962676"/>
                  </a:cubicBezTo>
                  <a:cubicBezTo>
                    <a:pt x="75328" y="2957596"/>
                    <a:pt x="136288" y="2961406"/>
                    <a:pt x="194708" y="2966486"/>
                  </a:cubicBezTo>
                  <a:cubicBezTo>
                    <a:pt x="284878" y="2974106"/>
                    <a:pt x="373778" y="2982996"/>
                    <a:pt x="463948" y="2986806"/>
                  </a:cubicBezTo>
                  <a:cubicBezTo>
                    <a:pt x="880508" y="2999506"/>
                    <a:pt x="1298338" y="2991886"/>
                    <a:pt x="1714898" y="2981726"/>
                  </a:cubicBezTo>
                  <a:cubicBezTo>
                    <a:pt x="2125108" y="2970296"/>
                    <a:pt x="2536588" y="2957596"/>
                    <a:pt x="2948068" y="2956326"/>
                  </a:cubicBezTo>
                  <a:cubicBezTo>
                    <a:pt x="2940448" y="2788686"/>
                    <a:pt x="2931558" y="2621046"/>
                    <a:pt x="2926478" y="2452136"/>
                  </a:cubicBezTo>
                  <a:cubicBezTo>
                    <a:pt x="2913778" y="2029226"/>
                    <a:pt x="2931558" y="1607586"/>
                    <a:pt x="2942988" y="1184676"/>
                  </a:cubicBezTo>
                  <a:cubicBezTo>
                    <a:pt x="2954418" y="794786"/>
                    <a:pt x="2960768" y="402356"/>
                    <a:pt x="2934098" y="11196"/>
                  </a:cubicBezTo>
                  <a:close/>
                </a:path>
              </a:pathLst>
            </a:custGeom>
            <a:blipFill>
              <a:blip r:embed="rId2"/>
              <a:stretch>
                <a:fillRect l="0" t="-17817" r="0" b="-1781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398897" y="719834"/>
            <a:ext cx="2889103" cy="2931747"/>
          </a:xfrm>
          <a:custGeom>
            <a:avLst/>
            <a:gdLst/>
            <a:ahLst/>
            <a:cxnLst/>
            <a:rect r="r" b="b" t="t" l="l"/>
            <a:pathLst>
              <a:path h="2931747" w="2889103">
                <a:moveTo>
                  <a:pt x="0" y="0"/>
                </a:moveTo>
                <a:lnTo>
                  <a:pt x="2889103" y="0"/>
                </a:lnTo>
                <a:lnTo>
                  <a:pt x="2889103" y="2931747"/>
                </a:lnTo>
                <a:lnTo>
                  <a:pt x="0" y="2931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1859" y="8485112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7" y="0"/>
                </a:lnTo>
                <a:lnTo>
                  <a:pt x="1310317" y="817161"/>
                </a:lnTo>
                <a:lnTo>
                  <a:pt x="0" y="817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99791"/>
            <a:ext cx="7008091" cy="1172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39"/>
              </a:lnSpc>
              <a:spcBef>
                <a:spcPct val="0"/>
              </a:spcBef>
            </a:pPr>
            <a:r>
              <a:rPr lang="en-US" sz="7199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PEŁZACZ LEŚNY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176715"/>
            <a:ext cx="7008091" cy="9255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Pnie to jego autostrad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– całe życie spędza na pniach drzew, schodząc w dół po spiralnym torze. Zazwyczaj okrąża pień w całości, sprawdzając każdą szczelinę – i nigdy nie odlatuje na inny pień, dopóki nie sprawdzi obecnego do końca.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Porusza się tylko do góry! – i tu zaskoczenie: pełzacz nie chodzi po pniu w dół (w przeciwieństwie do kowalika). Jest jak dzięcioł – zawsze głową do góry. Wspina się, podpierając sztywnym ogonem jak sprężyną.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Uk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ryty geniusz – jego upierzenie (brązowoszare, białawy spód) idealnie maskuje go na korze. Gdy zamiera w bezruchu, dosłownie znika – to jego główna obrona przed drapieżnikami.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Dłuuugi, zakrzyw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iony dziób – ma cienki, delikatnie wygięty dziób – idealny do wyciągania drobnych pająków i owadów z najwęższych szczelinek w korze. To jego "pęseta".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Wędrowny łowca – latem zjada głównie owady, ale zimą wyszukuje pod korą uśpione owady i ich jaja. Nie gromadzi zapasów, po prostu nieustannie błąka się w poszukiwaniu pokarmu.</a:t>
            </a:r>
          </a:p>
          <a:p>
            <a:pPr algn="l" marL="388620" indent="-194310" lvl="1">
              <a:lnSpc>
                <a:spcPts val="3060"/>
              </a:lnSpc>
              <a:spcBef>
                <a:spcPct val="0"/>
              </a:spcBef>
              <a:buAutoNum type="arabicPeriod" startAt="1"/>
            </a:pP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Rejonowy styl życia – w przeciwieństwie do sikor nie przelatuje w stadach – jest samotnikiem. Zimą możesz go spotkać w towarzystwie innych ptaków (sikorek), ale zwykle podąża wła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sną trasą.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605357"/>
            <a:ext cx="7329234" cy="3133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28"/>
              </a:lnSpc>
            </a:pP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C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O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 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D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ZIEJE 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IĘ W B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U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DCE? – PT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A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S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I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A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 </a:t>
            </a:r>
            <a:r>
              <a:rPr lang="en-US" sz="6028" spc="241" u="none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HISTORI</a:t>
            </a:r>
            <a:r>
              <a:rPr lang="en-US" sz="6028" spc="241">
                <a:solidFill>
                  <a:srgbClr val="EB7D4E"/>
                </a:solidFill>
                <a:latin typeface="Bryndan Write"/>
                <a:ea typeface="Bryndan Write"/>
                <a:cs typeface="Bryndan Write"/>
                <a:sym typeface="Bryndan Write"/>
              </a:rPr>
              <a:t>A</a:t>
            </a:r>
          </a:p>
          <a:p>
            <a:pPr algn="l" marL="0" indent="0" lvl="0">
              <a:lnSpc>
                <a:spcPts val="6028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813521" y="1274196"/>
            <a:ext cx="6093691" cy="58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</a:pPr>
            <a:r>
              <a:rPr lang="en-US" b="true" sz="3199" spc="95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Wybór </a:t>
            </a:r>
            <a:r>
              <a:rPr lang="en-US" b="true" sz="3199" spc="95" u="none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miejsca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295377" y="1193292"/>
            <a:ext cx="907804" cy="853335"/>
            <a:chOff x="0" y="0"/>
            <a:chExt cx="1210405" cy="11377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0405" cy="1137781"/>
            </a:xfrm>
            <a:custGeom>
              <a:avLst/>
              <a:gdLst/>
              <a:ahLst/>
              <a:cxnLst/>
              <a:rect r="r" b="b" t="t" l="l"/>
              <a:pathLst>
                <a:path h="1137781" w="1210405">
                  <a:moveTo>
                    <a:pt x="0" y="0"/>
                  </a:moveTo>
                  <a:lnTo>
                    <a:pt x="1210405" y="0"/>
                  </a:lnTo>
                  <a:lnTo>
                    <a:pt x="1210405" y="1137781"/>
                  </a:lnTo>
                  <a:lnTo>
                    <a:pt x="0" y="1137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143981" y="77954"/>
              <a:ext cx="922444" cy="936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879"/>
                </a:lnSpc>
                <a:spcBef>
                  <a:spcPct val="0"/>
                </a:spcBef>
              </a:pPr>
              <a:r>
                <a:rPr lang="en-US" b="true" sz="4199" u="none">
                  <a:solidFill>
                    <a:srgbClr val="1C5C99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-866359" y="-2477144"/>
            <a:ext cx="4803050" cy="4873944"/>
          </a:xfrm>
          <a:custGeom>
            <a:avLst/>
            <a:gdLst/>
            <a:ahLst/>
            <a:cxnLst/>
            <a:rect r="r" b="b" t="t" l="l"/>
            <a:pathLst>
              <a:path h="4873944" w="4803050">
                <a:moveTo>
                  <a:pt x="0" y="0"/>
                </a:moveTo>
                <a:lnTo>
                  <a:pt x="4803051" y="0"/>
                </a:lnTo>
                <a:lnTo>
                  <a:pt x="4803051" y="4873944"/>
                </a:lnTo>
                <a:lnTo>
                  <a:pt x="0" y="48739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661323" y="9629448"/>
            <a:ext cx="1653059" cy="1030907"/>
          </a:xfrm>
          <a:custGeom>
            <a:avLst/>
            <a:gdLst/>
            <a:ahLst/>
            <a:cxnLst/>
            <a:rect r="r" b="b" t="t" l="l"/>
            <a:pathLst>
              <a:path h="1030907" w="1653059">
                <a:moveTo>
                  <a:pt x="0" y="0"/>
                </a:moveTo>
                <a:lnTo>
                  <a:pt x="1653059" y="0"/>
                </a:lnTo>
                <a:lnTo>
                  <a:pt x="1653059" y="1030907"/>
                </a:lnTo>
                <a:lnTo>
                  <a:pt x="0" y="10309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02221" y="437440"/>
            <a:ext cx="2125444" cy="1182520"/>
          </a:xfrm>
          <a:custGeom>
            <a:avLst/>
            <a:gdLst/>
            <a:ahLst/>
            <a:cxnLst/>
            <a:rect r="r" b="b" t="t" l="l"/>
            <a:pathLst>
              <a:path h="1182520" w="2125444">
                <a:moveTo>
                  <a:pt x="0" y="0"/>
                </a:moveTo>
                <a:lnTo>
                  <a:pt x="2125444" y="0"/>
                </a:lnTo>
                <a:lnTo>
                  <a:pt x="2125444" y="1182520"/>
                </a:lnTo>
                <a:lnTo>
                  <a:pt x="0" y="11825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813521" y="2477704"/>
            <a:ext cx="6093691" cy="58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</a:pPr>
            <a:r>
              <a:rPr lang="en-US" b="true" sz="3199" spc="95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Budowa gn</a:t>
            </a:r>
            <a:r>
              <a:rPr lang="en-US" b="true" sz="3199" spc="95" u="none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iazda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95377" y="2396800"/>
            <a:ext cx="907804" cy="853335"/>
            <a:chOff x="0" y="0"/>
            <a:chExt cx="1210405" cy="11377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10405" cy="1137781"/>
            </a:xfrm>
            <a:custGeom>
              <a:avLst/>
              <a:gdLst/>
              <a:ahLst/>
              <a:cxnLst/>
              <a:rect r="r" b="b" t="t" l="l"/>
              <a:pathLst>
                <a:path h="1137781" w="1210405">
                  <a:moveTo>
                    <a:pt x="0" y="0"/>
                  </a:moveTo>
                  <a:lnTo>
                    <a:pt x="1210405" y="0"/>
                  </a:lnTo>
                  <a:lnTo>
                    <a:pt x="1210405" y="1137781"/>
                  </a:lnTo>
                  <a:lnTo>
                    <a:pt x="0" y="1137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43981" y="77954"/>
              <a:ext cx="922444" cy="936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879"/>
                </a:lnSpc>
                <a:spcBef>
                  <a:spcPct val="0"/>
                </a:spcBef>
              </a:pPr>
              <a:r>
                <a:rPr lang="en-US" b="true" sz="4199">
                  <a:solidFill>
                    <a:srgbClr val="1C5C99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813521" y="3683464"/>
            <a:ext cx="6093691" cy="58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</a:pPr>
            <a:r>
              <a:rPr lang="en-US" b="true" sz="3199" spc="95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Jaja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295377" y="3602561"/>
            <a:ext cx="907804" cy="853335"/>
            <a:chOff x="0" y="0"/>
            <a:chExt cx="1210405" cy="113778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10405" cy="1137781"/>
            </a:xfrm>
            <a:custGeom>
              <a:avLst/>
              <a:gdLst/>
              <a:ahLst/>
              <a:cxnLst/>
              <a:rect r="r" b="b" t="t" l="l"/>
              <a:pathLst>
                <a:path h="1137781" w="1210405">
                  <a:moveTo>
                    <a:pt x="0" y="0"/>
                  </a:moveTo>
                  <a:lnTo>
                    <a:pt x="1210405" y="0"/>
                  </a:lnTo>
                  <a:lnTo>
                    <a:pt x="1210405" y="1137781"/>
                  </a:lnTo>
                  <a:lnTo>
                    <a:pt x="0" y="1137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43981" y="77954"/>
              <a:ext cx="922444" cy="936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879"/>
                </a:lnSpc>
                <a:spcBef>
                  <a:spcPct val="0"/>
                </a:spcBef>
              </a:pPr>
              <a:r>
                <a:rPr lang="en-US" b="true" sz="4199">
                  <a:solidFill>
                    <a:srgbClr val="1C5C99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3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813521" y="4889225"/>
            <a:ext cx="6093691" cy="58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</a:pPr>
            <a:r>
              <a:rPr lang="en-US" b="true" sz="3199" spc="95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Karmienie piskląt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295377" y="4808321"/>
            <a:ext cx="907804" cy="853335"/>
            <a:chOff x="0" y="0"/>
            <a:chExt cx="1210405" cy="113778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10405" cy="1137781"/>
            </a:xfrm>
            <a:custGeom>
              <a:avLst/>
              <a:gdLst/>
              <a:ahLst/>
              <a:cxnLst/>
              <a:rect r="r" b="b" t="t" l="l"/>
              <a:pathLst>
                <a:path h="1137781" w="1210405">
                  <a:moveTo>
                    <a:pt x="0" y="0"/>
                  </a:moveTo>
                  <a:lnTo>
                    <a:pt x="1210405" y="0"/>
                  </a:lnTo>
                  <a:lnTo>
                    <a:pt x="1210405" y="1137781"/>
                  </a:lnTo>
                  <a:lnTo>
                    <a:pt x="0" y="1137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143981" y="77954"/>
              <a:ext cx="922444" cy="936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879"/>
                </a:lnSpc>
                <a:spcBef>
                  <a:spcPct val="0"/>
                </a:spcBef>
              </a:pPr>
              <a:r>
                <a:rPr lang="en-US" b="true" sz="4199">
                  <a:solidFill>
                    <a:srgbClr val="1C5C99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4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813521" y="6094985"/>
            <a:ext cx="6093691" cy="58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</a:pPr>
            <a:r>
              <a:rPr lang="en-US" b="true" sz="3199" spc="95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Pierwsze loty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9295377" y="6014081"/>
            <a:ext cx="907804" cy="853335"/>
            <a:chOff x="0" y="0"/>
            <a:chExt cx="1210405" cy="113778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10405" cy="1137781"/>
            </a:xfrm>
            <a:custGeom>
              <a:avLst/>
              <a:gdLst/>
              <a:ahLst/>
              <a:cxnLst/>
              <a:rect r="r" b="b" t="t" l="l"/>
              <a:pathLst>
                <a:path h="1137781" w="1210405">
                  <a:moveTo>
                    <a:pt x="0" y="0"/>
                  </a:moveTo>
                  <a:lnTo>
                    <a:pt x="1210405" y="0"/>
                  </a:lnTo>
                  <a:lnTo>
                    <a:pt x="1210405" y="1137781"/>
                  </a:lnTo>
                  <a:lnTo>
                    <a:pt x="0" y="1137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143981" y="77954"/>
              <a:ext cx="922444" cy="936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879"/>
                </a:lnSpc>
                <a:spcBef>
                  <a:spcPct val="0"/>
                </a:spcBef>
              </a:pPr>
              <a:r>
                <a:rPr lang="en-US" b="true" sz="4199">
                  <a:solidFill>
                    <a:srgbClr val="1C5C99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5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0813521" y="7300746"/>
            <a:ext cx="6093691" cy="58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</a:pPr>
            <a:r>
              <a:rPr lang="en-US" b="true" sz="3199" spc="95">
                <a:solidFill>
                  <a:srgbClr val="EB7D4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Opuszczenie budki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9295377" y="7219842"/>
            <a:ext cx="907804" cy="853335"/>
            <a:chOff x="0" y="0"/>
            <a:chExt cx="1210405" cy="113778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10405" cy="1137781"/>
            </a:xfrm>
            <a:custGeom>
              <a:avLst/>
              <a:gdLst/>
              <a:ahLst/>
              <a:cxnLst/>
              <a:rect r="r" b="b" t="t" l="l"/>
              <a:pathLst>
                <a:path h="1137781" w="1210405">
                  <a:moveTo>
                    <a:pt x="0" y="0"/>
                  </a:moveTo>
                  <a:lnTo>
                    <a:pt x="1210405" y="0"/>
                  </a:lnTo>
                  <a:lnTo>
                    <a:pt x="1210405" y="1137781"/>
                  </a:lnTo>
                  <a:lnTo>
                    <a:pt x="0" y="1137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43981" y="77954"/>
              <a:ext cx="922444" cy="936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879"/>
                </a:lnSpc>
                <a:spcBef>
                  <a:spcPct val="0"/>
                </a:spcBef>
              </a:pPr>
              <a:r>
                <a:rPr lang="en-US" b="true" sz="4199">
                  <a:solidFill>
                    <a:srgbClr val="1C5C99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6</a:t>
              </a: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5C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75936"/>
            <a:ext cx="6931891" cy="9046815"/>
            <a:chOff x="0" y="0"/>
            <a:chExt cx="9242521" cy="1206242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57150"/>
              <a:ext cx="9242521" cy="29104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500"/>
                </a:lnSpc>
              </a:pPr>
              <a:r>
                <a:rPr lang="en-US" sz="5500" spc="220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BUDK</a:t>
              </a:r>
              <a:r>
                <a:rPr lang="en-US" sz="5500" spc="220" u="none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A MA CHRONIĆ – ALE MOŻE TEŻ ZASZKODZIĆ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705820"/>
              <a:ext cx="7891215" cy="8356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25"/>
                </a:lnSpc>
              </a:pPr>
              <a:r>
                <a:rPr lang="en-US" b="true" sz="2500" spc="75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Brak patyczka pod otworem – nie </a:t>
              </a:r>
              <a:r>
                <a:rPr lang="en-US" b="true" sz="2500" spc="75" u="none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ułatwiamy dostępu drapieżnikom.</a:t>
              </a:r>
            </a:p>
            <a:p>
              <a:pPr algn="l" marL="0" indent="0" lvl="0">
                <a:lnSpc>
                  <a:spcPts val="3825"/>
                </a:lnSpc>
              </a:pPr>
              <a:r>
                <a:rPr lang="en-US" b="true" sz="2500" spc="75" u="none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Otwór powinien być gładki, bez zadziorów.</a:t>
              </a:r>
            </a:p>
            <a:p>
              <a:pPr algn="l" marL="0" indent="0" lvl="0">
                <a:lnSpc>
                  <a:spcPts val="3825"/>
                </a:lnSpc>
              </a:pPr>
              <a:r>
                <a:rPr lang="en-US" b="true" sz="2500" spc="75" u="none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Dach powinien chronić przed deszczem i wystawać poza ściany.</a:t>
              </a:r>
            </a:p>
            <a:p>
              <a:pPr algn="l" marL="0" indent="0" lvl="0">
                <a:lnSpc>
                  <a:spcPts val="3825"/>
                </a:lnSpc>
              </a:pPr>
              <a:r>
                <a:rPr lang="en-US" b="true" sz="2500" spc="75" u="none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Wnętrze powinno umożliwiać pisklętom wspinanie się do otworu.</a:t>
              </a:r>
            </a:p>
            <a:p>
              <a:pPr algn="l" marL="0" indent="0" lvl="0">
                <a:lnSpc>
                  <a:spcPts val="3825"/>
                </a:lnSpc>
              </a:pPr>
              <a:r>
                <a:rPr lang="en-US" b="true" sz="2500" spc="75" u="none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Budka powinna być możliwa do otwarcia i czyszczenia.</a:t>
              </a:r>
            </a:p>
            <a:p>
              <a:pPr algn="l" marL="0" indent="0" lvl="0">
                <a:lnSpc>
                  <a:spcPts val="3825"/>
                </a:lnSpc>
              </a:pPr>
              <a:r>
                <a:rPr lang="en-US" b="true" sz="2500" spc="75" u="none">
                  <a:solidFill>
                    <a:srgbClr val="99EBF1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Po zawieszeniu nie manipulujemy przy budce w czasie lęgów.</a:t>
              </a:r>
            </a:p>
            <a:p>
              <a:pPr algn="l" marL="0" indent="0" lvl="0">
                <a:lnSpc>
                  <a:spcPts val="382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534459" y="912514"/>
            <a:ext cx="7724841" cy="13749717"/>
          </a:xfrm>
          <a:custGeom>
            <a:avLst/>
            <a:gdLst/>
            <a:ahLst/>
            <a:cxnLst/>
            <a:rect r="r" b="b" t="t" l="l"/>
            <a:pathLst>
              <a:path h="13749717" w="7724841">
                <a:moveTo>
                  <a:pt x="0" y="0"/>
                </a:moveTo>
                <a:lnTo>
                  <a:pt x="7724841" y="0"/>
                </a:lnTo>
                <a:lnTo>
                  <a:pt x="7724841" y="13749717"/>
                </a:lnTo>
                <a:lnTo>
                  <a:pt x="0" y="13749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34459" y="3984781"/>
            <a:ext cx="800910" cy="499476"/>
          </a:xfrm>
          <a:custGeom>
            <a:avLst/>
            <a:gdLst/>
            <a:ahLst/>
            <a:cxnLst/>
            <a:rect r="r" b="b" t="t" l="l"/>
            <a:pathLst>
              <a:path h="499476" w="800910">
                <a:moveTo>
                  <a:pt x="0" y="0"/>
                </a:moveTo>
                <a:lnTo>
                  <a:pt x="800910" y="0"/>
                </a:lnTo>
                <a:lnTo>
                  <a:pt x="800910" y="499477"/>
                </a:lnTo>
                <a:lnTo>
                  <a:pt x="0" y="499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587921" y="5143500"/>
            <a:ext cx="1342758" cy="747062"/>
          </a:xfrm>
          <a:custGeom>
            <a:avLst/>
            <a:gdLst/>
            <a:ahLst/>
            <a:cxnLst/>
            <a:rect r="r" b="b" t="t" l="l"/>
            <a:pathLst>
              <a:path h="747062" w="1342758">
                <a:moveTo>
                  <a:pt x="0" y="0"/>
                </a:moveTo>
                <a:lnTo>
                  <a:pt x="1342758" y="0"/>
                </a:lnTo>
                <a:lnTo>
                  <a:pt x="1342758" y="747062"/>
                </a:lnTo>
                <a:lnTo>
                  <a:pt x="0" y="747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B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381500"/>
            <a:ext cx="5084069" cy="2254329"/>
            <a:chOff x="0" y="0"/>
            <a:chExt cx="1822061" cy="8079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564"/>
              <a:ext cx="1822384" cy="805945"/>
            </a:xfrm>
            <a:custGeom>
              <a:avLst/>
              <a:gdLst/>
              <a:ahLst/>
              <a:cxnLst/>
              <a:rect r="r" b="b" t="t" l="l"/>
              <a:pathLst>
                <a:path h="805945" w="1822384">
                  <a:moveTo>
                    <a:pt x="1811901" y="27234"/>
                  </a:moveTo>
                  <a:cubicBezTo>
                    <a:pt x="1803011" y="23424"/>
                    <a:pt x="1794121" y="20884"/>
                    <a:pt x="1785231" y="20884"/>
                  </a:cubicBezTo>
                  <a:cubicBezTo>
                    <a:pt x="1758561" y="19614"/>
                    <a:pt x="1731415" y="19614"/>
                    <a:pt x="1702735" y="17074"/>
                  </a:cubicBezTo>
                  <a:cubicBezTo>
                    <a:pt x="1637181" y="11994"/>
                    <a:pt x="1572993" y="5644"/>
                    <a:pt x="1507439" y="3104"/>
                  </a:cubicBezTo>
                  <a:cubicBezTo>
                    <a:pt x="1454176" y="564"/>
                    <a:pt x="1402279" y="3104"/>
                    <a:pt x="1349017" y="1834"/>
                  </a:cubicBezTo>
                  <a:cubicBezTo>
                    <a:pt x="1325800" y="1834"/>
                    <a:pt x="1302583" y="-706"/>
                    <a:pt x="1279366" y="1834"/>
                  </a:cubicBezTo>
                  <a:cubicBezTo>
                    <a:pt x="1223371" y="9454"/>
                    <a:pt x="1167377" y="10724"/>
                    <a:pt x="1110018" y="8184"/>
                  </a:cubicBezTo>
                  <a:cubicBezTo>
                    <a:pt x="1081338" y="6914"/>
                    <a:pt x="1052658" y="6914"/>
                    <a:pt x="1023978" y="6914"/>
                  </a:cubicBezTo>
                  <a:cubicBezTo>
                    <a:pt x="972081" y="6914"/>
                    <a:pt x="920184" y="6914"/>
                    <a:pt x="868287" y="5644"/>
                  </a:cubicBezTo>
                  <a:cubicBezTo>
                    <a:pt x="813659" y="4374"/>
                    <a:pt x="275570" y="1834"/>
                    <a:pt x="222307" y="564"/>
                  </a:cubicBezTo>
                  <a:cubicBezTo>
                    <a:pt x="178605" y="-706"/>
                    <a:pt x="136268" y="564"/>
                    <a:pt x="92565" y="564"/>
                  </a:cubicBezTo>
                  <a:cubicBezTo>
                    <a:pt x="62520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87593"/>
                    <a:pt x="16510" y="118652"/>
                    <a:pt x="17780" y="149166"/>
                  </a:cubicBezTo>
                  <a:cubicBezTo>
                    <a:pt x="19050" y="180225"/>
                    <a:pt x="17780" y="211284"/>
                    <a:pt x="16510" y="242888"/>
                  </a:cubicBezTo>
                  <a:cubicBezTo>
                    <a:pt x="15240" y="275037"/>
                    <a:pt x="2540" y="612327"/>
                    <a:pt x="2540" y="644476"/>
                  </a:cubicBezTo>
                  <a:cubicBezTo>
                    <a:pt x="2540" y="676080"/>
                    <a:pt x="1270" y="707683"/>
                    <a:pt x="0" y="739287"/>
                  </a:cubicBezTo>
                  <a:cubicBezTo>
                    <a:pt x="0" y="751335"/>
                    <a:pt x="3810" y="761495"/>
                    <a:pt x="15240" y="766575"/>
                  </a:cubicBezTo>
                  <a:cubicBezTo>
                    <a:pt x="22860" y="770385"/>
                    <a:pt x="31750" y="772925"/>
                    <a:pt x="40640" y="774195"/>
                  </a:cubicBezTo>
                  <a:cubicBezTo>
                    <a:pt x="91199" y="779275"/>
                    <a:pt x="143096" y="783085"/>
                    <a:pt x="194993" y="788165"/>
                  </a:cubicBezTo>
                  <a:cubicBezTo>
                    <a:pt x="223673" y="790705"/>
                    <a:pt x="252353" y="795785"/>
                    <a:pt x="281033" y="797055"/>
                  </a:cubicBezTo>
                  <a:cubicBezTo>
                    <a:pt x="328833" y="799595"/>
                    <a:pt x="861459" y="800865"/>
                    <a:pt x="909259" y="802135"/>
                  </a:cubicBezTo>
                  <a:cubicBezTo>
                    <a:pt x="916087" y="802135"/>
                    <a:pt x="922916" y="802135"/>
                    <a:pt x="929744" y="802135"/>
                  </a:cubicBezTo>
                  <a:cubicBezTo>
                    <a:pt x="962521" y="802135"/>
                    <a:pt x="996664" y="800865"/>
                    <a:pt x="1029441" y="800865"/>
                  </a:cubicBezTo>
                  <a:cubicBezTo>
                    <a:pt x="1067681" y="800865"/>
                    <a:pt x="1104555" y="802135"/>
                    <a:pt x="1142795" y="802135"/>
                  </a:cubicBezTo>
                  <a:cubicBezTo>
                    <a:pt x="1198789" y="802135"/>
                    <a:pt x="1256148" y="802135"/>
                    <a:pt x="1312142" y="802135"/>
                  </a:cubicBezTo>
                  <a:cubicBezTo>
                    <a:pt x="1364039" y="802135"/>
                    <a:pt x="1415936" y="803405"/>
                    <a:pt x="1467833" y="804675"/>
                  </a:cubicBezTo>
                  <a:cubicBezTo>
                    <a:pt x="1491050" y="804675"/>
                    <a:pt x="1515633" y="805945"/>
                    <a:pt x="1538850" y="805945"/>
                  </a:cubicBezTo>
                  <a:cubicBezTo>
                    <a:pt x="1613964" y="804675"/>
                    <a:pt x="1687712" y="798325"/>
                    <a:pt x="1762371" y="798325"/>
                  </a:cubicBezTo>
                  <a:cubicBezTo>
                    <a:pt x="1766181" y="798325"/>
                    <a:pt x="1771261" y="795785"/>
                    <a:pt x="1775071" y="793245"/>
                  </a:cubicBezTo>
                  <a:cubicBezTo>
                    <a:pt x="1780151" y="789435"/>
                    <a:pt x="1782691" y="783085"/>
                    <a:pt x="1785231" y="780545"/>
                  </a:cubicBezTo>
                  <a:cubicBezTo>
                    <a:pt x="1786501" y="735473"/>
                    <a:pt x="1787771" y="712587"/>
                    <a:pt x="1789041" y="689702"/>
                  </a:cubicBezTo>
                  <a:cubicBezTo>
                    <a:pt x="1790311" y="654284"/>
                    <a:pt x="1800471" y="314269"/>
                    <a:pt x="1801741" y="278851"/>
                  </a:cubicBezTo>
                  <a:cubicBezTo>
                    <a:pt x="1801741" y="257600"/>
                    <a:pt x="1803011" y="236349"/>
                    <a:pt x="1804281" y="215098"/>
                  </a:cubicBezTo>
                  <a:cubicBezTo>
                    <a:pt x="1805551" y="192213"/>
                    <a:pt x="1806821" y="169327"/>
                    <a:pt x="1809361" y="146442"/>
                  </a:cubicBezTo>
                  <a:cubicBezTo>
                    <a:pt x="1810631" y="132819"/>
                    <a:pt x="1810631" y="118652"/>
                    <a:pt x="1815711" y="105030"/>
                  </a:cubicBezTo>
                  <a:cubicBezTo>
                    <a:pt x="1820791" y="88683"/>
                    <a:pt x="1823331" y="72881"/>
                    <a:pt x="1822061" y="43744"/>
                  </a:cubicBezTo>
                  <a:cubicBezTo>
                    <a:pt x="1822061" y="37394"/>
                    <a:pt x="1818251" y="29774"/>
                    <a:pt x="1811901" y="27234"/>
                  </a:cubicBezTo>
                  <a:close/>
                </a:path>
              </a:pathLst>
            </a:custGeom>
            <a:solidFill>
              <a:srgbClr val="FEEFD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70312" y="4912325"/>
            <a:ext cx="4000845" cy="1131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ajczęściej na drzewie, stabilnie i bezpiecznie, kilka metrów nad ziemią.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03757" y="1133475"/>
            <a:ext cx="13680486" cy="4550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99"/>
              </a:lnSpc>
            </a:pPr>
            <a:r>
              <a:rPr lang="en-US" sz="11499" spc="459">
                <a:solidFill>
                  <a:srgbClr val="1C5C99"/>
                </a:solidFill>
                <a:latin typeface="Bryndan Write"/>
                <a:ea typeface="Bryndan Write"/>
                <a:cs typeface="Bryndan Write"/>
                <a:sym typeface="Bryndan Write"/>
              </a:rPr>
              <a:t>GD</a:t>
            </a:r>
            <a:r>
              <a:rPr lang="en-US" sz="11499" spc="459" u="none">
                <a:solidFill>
                  <a:srgbClr val="1C5C99"/>
                </a:solidFill>
                <a:latin typeface="Bryndan Write"/>
                <a:ea typeface="Bryndan Write"/>
                <a:cs typeface="Bryndan Write"/>
                <a:sym typeface="Bryndan Write"/>
              </a:rPr>
              <a:t>ZIE POWIESIĆ BUDKĘ?</a:t>
            </a:r>
          </a:p>
          <a:p>
            <a:pPr algn="ctr" marL="0" indent="0" lvl="0">
              <a:lnSpc>
                <a:spcPts val="1149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6601966" y="4381500"/>
            <a:ext cx="5084069" cy="2626499"/>
            <a:chOff x="0" y="0"/>
            <a:chExt cx="1822061" cy="941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564"/>
              <a:ext cx="1822384" cy="939326"/>
            </a:xfrm>
            <a:custGeom>
              <a:avLst/>
              <a:gdLst/>
              <a:ahLst/>
              <a:cxnLst/>
              <a:rect r="r" b="b" t="t" l="l"/>
              <a:pathLst>
                <a:path h="939326" w="1822384">
                  <a:moveTo>
                    <a:pt x="1811901" y="27234"/>
                  </a:moveTo>
                  <a:cubicBezTo>
                    <a:pt x="1803011" y="23424"/>
                    <a:pt x="1794121" y="20884"/>
                    <a:pt x="1785231" y="20884"/>
                  </a:cubicBezTo>
                  <a:cubicBezTo>
                    <a:pt x="1758561" y="19614"/>
                    <a:pt x="1731415" y="19614"/>
                    <a:pt x="1702735" y="17074"/>
                  </a:cubicBezTo>
                  <a:cubicBezTo>
                    <a:pt x="1637181" y="11994"/>
                    <a:pt x="1572993" y="5644"/>
                    <a:pt x="1507439" y="3104"/>
                  </a:cubicBezTo>
                  <a:cubicBezTo>
                    <a:pt x="1454176" y="564"/>
                    <a:pt x="1402279" y="3104"/>
                    <a:pt x="1349017" y="1834"/>
                  </a:cubicBezTo>
                  <a:cubicBezTo>
                    <a:pt x="1325800" y="1834"/>
                    <a:pt x="1302583" y="-706"/>
                    <a:pt x="1279366" y="1834"/>
                  </a:cubicBezTo>
                  <a:cubicBezTo>
                    <a:pt x="1223371" y="9454"/>
                    <a:pt x="1167377" y="10724"/>
                    <a:pt x="1110018" y="8184"/>
                  </a:cubicBezTo>
                  <a:cubicBezTo>
                    <a:pt x="1081338" y="6914"/>
                    <a:pt x="1052658" y="6914"/>
                    <a:pt x="1023978" y="6914"/>
                  </a:cubicBezTo>
                  <a:cubicBezTo>
                    <a:pt x="972081" y="6914"/>
                    <a:pt x="920184" y="6914"/>
                    <a:pt x="868287" y="5644"/>
                  </a:cubicBezTo>
                  <a:cubicBezTo>
                    <a:pt x="813659" y="4374"/>
                    <a:pt x="275570" y="1834"/>
                    <a:pt x="222307" y="564"/>
                  </a:cubicBezTo>
                  <a:cubicBezTo>
                    <a:pt x="178605" y="-706"/>
                    <a:pt x="136268" y="564"/>
                    <a:pt x="92565" y="564"/>
                  </a:cubicBezTo>
                  <a:cubicBezTo>
                    <a:pt x="62520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92004"/>
                    <a:pt x="16510" y="129178"/>
                    <a:pt x="17780" y="165700"/>
                  </a:cubicBezTo>
                  <a:cubicBezTo>
                    <a:pt x="19050" y="202874"/>
                    <a:pt x="17780" y="240048"/>
                    <a:pt x="16510" y="277874"/>
                  </a:cubicBezTo>
                  <a:cubicBezTo>
                    <a:pt x="15240" y="316353"/>
                    <a:pt x="2540" y="720050"/>
                    <a:pt x="2540" y="758529"/>
                  </a:cubicBezTo>
                  <a:cubicBezTo>
                    <a:pt x="2540" y="796355"/>
                    <a:pt x="1270" y="834181"/>
                    <a:pt x="0" y="872008"/>
                  </a:cubicBezTo>
                  <a:cubicBezTo>
                    <a:pt x="0" y="884715"/>
                    <a:pt x="3810" y="894875"/>
                    <a:pt x="15240" y="899955"/>
                  </a:cubicBezTo>
                  <a:cubicBezTo>
                    <a:pt x="22860" y="903765"/>
                    <a:pt x="31750" y="906305"/>
                    <a:pt x="40640" y="907575"/>
                  </a:cubicBezTo>
                  <a:cubicBezTo>
                    <a:pt x="91199" y="912655"/>
                    <a:pt x="143096" y="916465"/>
                    <a:pt x="194993" y="921545"/>
                  </a:cubicBezTo>
                  <a:cubicBezTo>
                    <a:pt x="223673" y="924085"/>
                    <a:pt x="252353" y="929165"/>
                    <a:pt x="281033" y="930435"/>
                  </a:cubicBezTo>
                  <a:cubicBezTo>
                    <a:pt x="328833" y="932975"/>
                    <a:pt x="861459" y="934245"/>
                    <a:pt x="909259" y="935515"/>
                  </a:cubicBezTo>
                  <a:cubicBezTo>
                    <a:pt x="916087" y="935515"/>
                    <a:pt x="922916" y="935515"/>
                    <a:pt x="929744" y="935515"/>
                  </a:cubicBezTo>
                  <a:cubicBezTo>
                    <a:pt x="962521" y="935515"/>
                    <a:pt x="996664" y="934245"/>
                    <a:pt x="1029441" y="934245"/>
                  </a:cubicBezTo>
                  <a:cubicBezTo>
                    <a:pt x="1067681" y="934245"/>
                    <a:pt x="1104555" y="935515"/>
                    <a:pt x="1142795" y="935515"/>
                  </a:cubicBezTo>
                  <a:cubicBezTo>
                    <a:pt x="1198789" y="935515"/>
                    <a:pt x="1256148" y="935515"/>
                    <a:pt x="1312142" y="935515"/>
                  </a:cubicBezTo>
                  <a:cubicBezTo>
                    <a:pt x="1364039" y="935515"/>
                    <a:pt x="1415936" y="936785"/>
                    <a:pt x="1467833" y="938055"/>
                  </a:cubicBezTo>
                  <a:cubicBezTo>
                    <a:pt x="1491050" y="938055"/>
                    <a:pt x="1515633" y="939325"/>
                    <a:pt x="1538850" y="939325"/>
                  </a:cubicBezTo>
                  <a:cubicBezTo>
                    <a:pt x="1613964" y="938055"/>
                    <a:pt x="1687712" y="931705"/>
                    <a:pt x="1762371" y="931705"/>
                  </a:cubicBezTo>
                  <a:cubicBezTo>
                    <a:pt x="1766181" y="931705"/>
                    <a:pt x="1771261" y="929165"/>
                    <a:pt x="1775071" y="926625"/>
                  </a:cubicBezTo>
                  <a:cubicBezTo>
                    <a:pt x="1780151" y="922815"/>
                    <a:pt x="1782691" y="916465"/>
                    <a:pt x="1785231" y="913925"/>
                  </a:cubicBezTo>
                  <a:cubicBezTo>
                    <a:pt x="1786501" y="867442"/>
                    <a:pt x="1787771" y="840051"/>
                    <a:pt x="1789041" y="812659"/>
                  </a:cubicBezTo>
                  <a:cubicBezTo>
                    <a:pt x="1790311" y="770268"/>
                    <a:pt x="1800471" y="363309"/>
                    <a:pt x="1801741" y="320918"/>
                  </a:cubicBezTo>
                  <a:cubicBezTo>
                    <a:pt x="1801741" y="295483"/>
                    <a:pt x="1803011" y="270048"/>
                    <a:pt x="1804281" y="244613"/>
                  </a:cubicBezTo>
                  <a:cubicBezTo>
                    <a:pt x="1805551" y="217222"/>
                    <a:pt x="1806821" y="189830"/>
                    <a:pt x="1809361" y="162439"/>
                  </a:cubicBezTo>
                  <a:cubicBezTo>
                    <a:pt x="1810631" y="146134"/>
                    <a:pt x="1810631" y="129178"/>
                    <a:pt x="1815711" y="112873"/>
                  </a:cubicBezTo>
                  <a:cubicBezTo>
                    <a:pt x="1820791" y="93308"/>
                    <a:pt x="1823331" y="74395"/>
                    <a:pt x="1822061" y="43744"/>
                  </a:cubicBezTo>
                  <a:cubicBezTo>
                    <a:pt x="1822061" y="37394"/>
                    <a:pt x="1818251" y="29774"/>
                    <a:pt x="1811901" y="27234"/>
                  </a:cubicBezTo>
                  <a:close/>
                </a:path>
              </a:pathLst>
            </a:custGeom>
            <a:solidFill>
              <a:srgbClr val="FEEFD0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7143577" y="4912325"/>
            <a:ext cx="4000845" cy="1518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ie w miejscu stale zalewanym deszczem ani mocno nagrzewanym przez cały dzień.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4717266" y="4577378"/>
            <a:ext cx="6564072" cy="6660959"/>
          </a:xfrm>
          <a:custGeom>
            <a:avLst/>
            <a:gdLst/>
            <a:ahLst/>
            <a:cxnLst/>
            <a:rect r="r" b="b" t="t" l="l"/>
            <a:pathLst>
              <a:path h="6660959" w="6564072">
                <a:moveTo>
                  <a:pt x="0" y="0"/>
                </a:moveTo>
                <a:lnTo>
                  <a:pt x="6564072" y="0"/>
                </a:lnTo>
                <a:lnTo>
                  <a:pt x="6564072" y="6660959"/>
                </a:lnTo>
                <a:lnTo>
                  <a:pt x="0" y="66609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175231" y="4381500"/>
            <a:ext cx="5084069" cy="2254329"/>
            <a:chOff x="0" y="0"/>
            <a:chExt cx="1822061" cy="8079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564"/>
              <a:ext cx="1822384" cy="805945"/>
            </a:xfrm>
            <a:custGeom>
              <a:avLst/>
              <a:gdLst/>
              <a:ahLst/>
              <a:cxnLst/>
              <a:rect r="r" b="b" t="t" l="l"/>
              <a:pathLst>
                <a:path h="805945" w="1822384">
                  <a:moveTo>
                    <a:pt x="1811901" y="27234"/>
                  </a:moveTo>
                  <a:cubicBezTo>
                    <a:pt x="1803011" y="23424"/>
                    <a:pt x="1794121" y="20884"/>
                    <a:pt x="1785231" y="20884"/>
                  </a:cubicBezTo>
                  <a:cubicBezTo>
                    <a:pt x="1758561" y="19614"/>
                    <a:pt x="1731415" y="19614"/>
                    <a:pt x="1702735" y="17074"/>
                  </a:cubicBezTo>
                  <a:cubicBezTo>
                    <a:pt x="1637181" y="11994"/>
                    <a:pt x="1572993" y="5644"/>
                    <a:pt x="1507439" y="3104"/>
                  </a:cubicBezTo>
                  <a:cubicBezTo>
                    <a:pt x="1454176" y="564"/>
                    <a:pt x="1402279" y="3104"/>
                    <a:pt x="1349017" y="1834"/>
                  </a:cubicBezTo>
                  <a:cubicBezTo>
                    <a:pt x="1325800" y="1834"/>
                    <a:pt x="1302583" y="-706"/>
                    <a:pt x="1279366" y="1834"/>
                  </a:cubicBezTo>
                  <a:cubicBezTo>
                    <a:pt x="1223371" y="9454"/>
                    <a:pt x="1167377" y="10724"/>
                    <a:pt x="1110018" y="8184"/>
                  </a:cubicBezTo>
                  <a:cubicBezTo>
                    <a:pt x="1081338" y="6914"/>
                    <a:pt x="1052658" y="6914"/>
                    <a:pt x="1023978" y="6914"/>
                  </a:cubicBezTo>
                  <a:cubicBezTo>
                    <a:pt x="972081" y="6914"/>
                    <a:pt x="920184" y="6914"/>
                    <a:pt x="868287" y="5644"/>
                  </a:cubicBezTo>
                  <a:cubicBezTo>
                    <a:pt x="813659" y="4374"/>
                    <a:pt x="275570" y="1834"/>
                    <a:pt x="222307" y="564"/>
                  </a:cubicBezTo>
                  <a:cubicBezTo>
                    <a:pt x="178605" y="-706"/>
                    <a:pt x="136268" y="564"/>
                    <a:pt x="92565" y="564"/>
                  </a:cubicBezTo>
                  <a:cubicBezTo>
                    <a:pt x="62520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87593"/>
                    <a:pt x="16510" y="118652"/>
                    <a:pt x="17780" y="149166"/>
                  </a:cubicBezTo>
                  <a:cubicBezTo>
                    <a:pt x="19050" y="180225"/>
                    <a:pt x="17780" y="211284"/>
                    <a:pt x="16510" y="242888"/>
                  </a:cubicBezTo>
                  <a:cubicBezTo>
                    <a:pt x="15240" y="275037"/>
                    <a:pt x="2540" y="612327"/>
                    <a:pt x="2540" y="644476"/>
                  </a:cubicBezTo>
                  <a:cubicBezTo>
                    <a:pt x="2540" y="676080"/>
                    <a:pt x="1270" y="707683"/>
                    <a:pt x="0" y="739287"/>
                  </a:cubicBezTo>
                  <a:cubicBezTo>
                    <a:pt x="0" y="751335"/>
                    <a:pt x="3810" y="761495"/>
                    <a:pt x="15240" y="766575"/>
                  </a:cubicBezTo>
                  <a:cubicBezTo>
                    <a:pt x="22860" y="770385"/>
                    <a:pt x="31750" y="772925"/>
                    <a:pt x="40640" y="774195"/>
                  </a:cubicBezTo>
                  <a:cubicBezTo>
                    <a:pt x="91199" y="779275"/>
                    <a:pt x="143096" y="783085"/>
                    <a:pt x="194993" y="788165"/>
                  </a:cubicBezTo>
                  <a:cubicBezTo>
                    <a:pt x="223673" y="790705"/>
                    <a:pt x="252353" y="795785"/>
                    <a:pt x="281033" y="797055"/>
                  </a:cubicBezTo>
                  <a:cubicBezTo>
                    <a:pt x="328833" y="799595"/>
                    <a:pt x="861459" y="800865"/>
                    <a:pt x="909259" y="802135"/>
                  </a:cubicBezTo>
                  <a:cubicBezTo>
                    <a:pt x="916087" y="802135"/>
                    <a:pt x="922916" y="802135"/>
                    <a:pt x="929744" y="802135"/>
                  </a:cubicBezTo>
                  <a:cubicBezTo>
                    <a:pt x="962521" y="802135"/>
                    <a:pt x="996664" y="800865"/>
                    <a:pt x="1029441" y="800865"/>
                  </a:cubicBezTo>
                  <a:cubicBezTo>
                    <a:pt x="1067681" y="800865"/>
                    <a:pt x="1104555" y="802135"/>
                    <a:pt x="1142795" y="802135"/>
                  </a:cubicBezTo>
                  <a:cubicBezTo>
                    <a:pt x="1198789" y="802135"/>
                    <a:pt x="1256148" y="802135"/>
                    <a:pt x="1312142" y="802135"/>
                  </a:cubicBezTo>
                  <a:cubicBezTo>
                    <a:pt x="1364039" y="802135"/>
                    <a:pt x="1415936" y="803405"/>
                    <a:pt x="1467833" y="804675"/>
                  </a:cubicBezTo>
                  <a:cubicBezTo>
                    <a:pt x="1491050" y="804675"/>
                    <a:pt x="1515633" y="805945"/>
                    <a:pt x="1538850" y="805945"/>
                  </a:cubicBezTo>
                  <a:cubicBezTo>
                    <a:pt x="1613964" y="804675"/>
                    <a:pt x="1687712" y="798325"/>
                    <a:pt x="1762371" y="798325"/>
                  </a:cubicBezTo>
                  <a:cubicBezTo>
                    <a:pt x="1766181" y="798325"/>
                    <a:pt x="1771261" y="795785"/>
                    <a:pt x="1775071" y="793245"/>
                  </a:cubicBezTo>
                  <a:cubicBezTo>
                    <a:pt x="1780151" y="789435"/>
                    <a:pt x="1782691" y="783085"/>
                    <a:pt x="1785231" y="780545"/>
                  </a:cubicBezTo>
                  <a:cubicBezTo>
                    <a:pt x="1786501" y="735473"/>
                    <a:pt x="1787771" y="712587"/>
                    <a:pt x="1789041" y="689702"/>
                  </a:cubicBezTo>
                  <a:cubicBezTo>
                    <a:pt x="1790311" y="654284"/>
                    <a:pt x="1800471" y="314269"/>
                    <a:pt x="1801741" y="278851"/>
                  </a:cubicBezTo>
                  <a:cubicBezTo>
                    <a:pt x="1801741" y="257600"/>
                    <a:pt x="1803011" y="236349"/>
                    <a:pt x="1804281" y="215098"/>
                  </a:cubicBezTo>
                  <a:cubicBezTo>
                    <a:pt x="1805551" y="192213"/>
                    <a:pt x="1806821" y="169327"/>
                    <a:pt x="1809361" y="146442"/>
                  </a:cubicBezTo>
                  <a:cubicBezTo>
                    <a:pt x="1810631" y="132819"/>
                    <a:pt x="1810631" y="118652"/>
                    <a:pt x="1815711" y="105030"/>
                  </a:cubicBezTo>
                  <a:cubicBezTo>
                    <a:pt x="1820791" y="88683"/>
                    <a:pt x="1823331" y="72881"/>
                    <a:pt x="1822061" y="43744"/>
                  </a:cubicBezTo>
                  <a:cubicBezTo>
                    <a:pt x="1822061" y="37394"/>
                    <a:pt x="1818251" y="29774"/>
                    <a:pt x="1811901" y="27234"/>
                  </a:cubicBezTo>
                  <a:close/>
                </a:path>
              </a:pathLst>
            </a:custGeom>
            <a:solidFill>
              <a:srgbClr val="FEEFD0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2716843" y="4912325"/>
            <a:ext cx="4000845" cy="1518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twór powinien mieć swobodny dolot – ptak musi móc bezpiecznie przylecieć.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327005" y="8849719"/>
            <a:ext cx="1310317" cy="817161"/>
          </a:xfrm>
          <a:custGeom>
            <a:avLst/>
            <a:gdLst/>
            <a:ahLst/>
            <a:cxnLst/>
            <a:rect r="r" b="b" t="t" l="l"/>
            <a:pathLst>
              <a:path h="817161" w="1310317">
                <a:moveTo>
                  <a:pt x="0" y="0"/>
                </a:moveTo>
                <a:lnTo>
                  <a:pt x="1310316" y="0"/>
                </a:lnTo>
                <a:lnTo>
                  <a:pt x="1310316" y="817162"/>
                </a:lnTo>
                <a:lnTo>
                  <a:pt x="0" y="8171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086203" y="1028700"/>
            <a:ext cx="1695168" cy="943130"/>
          </a:xfrm>
          <a:custGeom>
            <a:avLst/>
            <a:gdLst/>
            <a:ahLst/>
            <a:cxnLst/>
            <a:rect r="r" b="b" t="t" l="l"/>
            <a:pathLst>
              <a:path h="943130" w="1695168">
                <a:moveTo>
                  <a:pt x="0" y="0"/>
                </a:moveTo>
                <a:lnTo>
                  <a:pt x="1695168" y="0"/>
                </a:lnTo>
                <a:lnTo>
                  <a:pt x="1695168" y="943130"/>
                </a:lnTo>
                <a:lnTo>
                  <a:pt x="0" y="9431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3370168" y="7182213"/>
            <a:ext cx="5084069" cy="2254329"/>
            <a:chOff x="0" y="0"/>
            <a:chExt cx="1822061" cy="80792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-564"/>
              <a:ext cx="1822384" cy="805945"/>
            </a:xfrm>
            <a:custGeom>
              <a:avLst/>
              <a:gdLst/>
              <a:ahLst/>
              <a:cxnLst/>
              <a:rect r="r" b="b" t="t" l="l"/>
              <a:pathLst>
                <a:path h="805945" w="1822384">
                  <a:moveTo>
                    <a:pt x="1811901" y="27234"/>
                  </a:moveTo>
                  <a:cubicBezTo>
                    <a:pt x="1803011" y="23424"/>
                    <a:pt x="1794121" y="20884"/>
                    <a:pt x="1785231" y="20884"/>
                  </a:cubicBezTo>
                  <a:cubicBezTo>
                    <a:pt x="1758561" y="19614"/>
                    <a:pt x="1731415" y="19614"/>
                    <a:pt x="1702735" y="17074"/>
                  </a:cubicBezTo>
                  <a:cubicBezTo>
                    <a:pt x="1637181" y="11994"/>
                    <a:pt x="1572993" y="5644"/>
                    <a:pt x="1507439" y="3104"/>
                  </a:cubicBezTo>
                  <a:cubicBezTo>
                    <a:pt x="1454176" y="564"/>
                    <a:pt x="1402279" y="3104"/>
                    <a:pt x="1349017" y="1834"/>
                  </a:cubicBezTo>
                  <a:cubicBezTo>
                    <a:pt x="1325800" y="1834"/>
                    <a:pt x="1302583" y="-706"/>
                    <a:pt x="1279366" y="1834"/>
                  </a:cubicBezTo>
                  <a:cubicBezTo>
                    <a:pt x="1223371" y="9454"/>
                    <a:pt x="1167377" y="10724"/>
                    <a:pt x="1110018" y="8184"/>
                  </a:cubicBezTo>
                  <a:cubicBezTo>
                    <a:pt x="1081338" y="6914"/>
                    <a:pt x="1052658" y="6914"/>
                    <a:pt x="1023978" y="6914"/>
                  </a:cubicBezTo>
                  <a:cubicBezTo>
                    <a:pt x="972081" y="6914"/>
                    <a:pt x="920184" y="6914"/>
                    <a:pt x="868287" y="5644"/>
                  </a:cubicBezTo>
                  <a:cubicBezTo>
                    <a:pt x="813659" y="4374"/>
                    <a:pt x="275570" y="1834"/>
                    <a:pt x="222307" y="564"/>
                  </a:cubicBezTo>
                  <a:cubicBezTo>
                    <a:pt x="178605" y="-706"/>
                    <a:pt x="136268" y="564"/>
                    <a:pt x="92565" y="564"/>
                  </a:cubicBezTo>
                  <a:cubicBezTo>
                    <a:pt x="62520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87593"/>
                    <a:pt x="16510" y="118652"/>
                    <a:pt x="17780" y="149166"/>
                  </a:cubicBezTo>
                  <a:cubicBezTo>
                    <a:pt x="19050" y="180225"/>
                    <a:pt x="17780" y="211284"/>
                    <a:pt x="16510" y="242888"/>
                  </a:cubicBezTo>
                  <a:cubicBezTo>
                    <a:pt x="15240" y="275037"/>
                    <a:pt x="2540" y="612327"/>
                    <a:pt x="2540" y="644476"/>
                  </a:cubicBezTo>
                  <a:cubicBezTo>
                    <a:pt x="2540" y="676080"/>
                    <a:pt x="1270" y="707683"/>
                    <a:pt x="0" y="739287"/>
                  </a:cubicBezTo>
                  <a:cubicBezTo>
                    <a:pt x="0" y="751335"/>
                    <a:pt x="3810" y="761495"/>
                    <a:pt x="15240" y="766575"/>
                  </a:cubicBezTo>
                  <a:cubicBezTo>
                    <a:pt x="22860" y="770385"/>
                    <a:pt x="31750" y="772925"/>
                    <a:pt x="40640" y="774195"/>
                  </a:cubicBezTo>
                  <a:cubicBezTo>
                    <a:pt x="91199" y="779275"/>
                    <a:pt x="143096" y="783085"/>
                    <a:pt x="194993" y="788165"/>
                  </a:cubicBezTo>
                  <a:cubicBezTo>
                    <a:pt x="223673" y="790705"/>
                    <a:pt x="252353" y="795785"/>
                    <a:pt x="281033" y="797055"/>
                  </a:cubicBezTo>
                  <a:cubicBezTo>
                    <a:pt x="328833" y="799595"/>
                    <a:pt x="861459" y="800865"/>
                    <a:pt x="909259" y="802135"/>
                  </a:cubicBezTo>
                  <a:cubicBezTo>
                    <a:pt x="916087" y="802135"/>
                    <a:pt x="922916" y="802135"/>
                    <a:pt x="929744" y="802135"/>
                  </a:cubicBezTo>
                  <a:cubicBezTo>
                    <a:pt x="962521" y="802135"/>
                    <a:pt x="996664" y="800865"/>
                    <a:pt x="1029441" y="800865"/>
                  </a:cubicBezTo>
                  <a:cubicBezTo>
                    <a:pt x="1067681" y="800865"/>
                    <a:pt x="1104555" y="802135"/>
                    <a:pt x="1142795" y="802135"/>
                  </a:cubicBezTo>
                  <a:cubicBezTo>
                    <a:pt x="1198789" y="802135"/>
                    <a:pt x="1256148" y="802135"/>
                    <a:pt x="1312142" y="802135"/>
                  </a:cubicBezTo>
                  <a:cubicBezTo>
                    <a:pt x="1364039" y="802135"/>
                    <a:pt x="1415936" y="803405"/>
                    <a:pt x="1467833" y="804675"/>
                  </a:cubicBezTo>
                  <a:cubicBezTo>
                    <a:pt x="1491050" y="804675"/>
                    <a:pt x="1515633" y="805945"/>
                    <a:pt x="1538850" y="805945"/>
                  </a:cubicBezTo>
                  <a:cubicBezTo>
                    <a:pt x="1613964" y="804675"/>
                    <a:pt x="1687712" y="798325"/>
                    <a:pt x="1762371" y="798325"/>
                  </a:cubicBezTo>
                  <a:cubicBezTo>
                    <a:pt x="1766181" y="798325"/>
                    <a:pt x="1771261" y="795785"/>
                    <a:pt x="1775071" y="793245"/>
                  </a:cubicBezTo>
                  <a:cubicBezTo>
                    <a:pt x="1780151" y="789435"/>
                    <a:pt x="1782691" y="783085"/>
                    <a:pt x="1785231" y="780545"/>
                  </a:cubicBezTo>
                  <a:cubicBezTo>
                    <a:pt x="1786501" y="735473"/>
                    <a:pt x="1787771" y="712587"/>
                    <a:pt x="1789041" y="689702"/>
                  </a:cubicBezTo>
                  <a:cubicBezTo>
                    <a:pt x="1790311" y="654284"/>
                    <a:pt x="1800471" y="314269"/>
                    <a:pt x="1801741" y="278851"/>
                  </a:cubicBezTo>
                  <a:cubicBezTo>
                    <a:pt x="1801741" y="257600"/>
                    <a:pt x="1803011" y="236349"/>
                    <a:pt x="1804281" y="215098"/>
                  </a:cubicBezTo>
                  <a:cubicBezTo>
                    <a:pt x="1805551" y="192213"/>
                    <a:pt x="1806821" y="169327"/>
                    <a:pt x="1809361" y="146442"/>
                  </a:cubicBezTo>
                  <a:cubicBezTo>
                    <a:pt x="1810631" y="132819"/>
                    <a:pt x="1810631" y="118652"/>
                    <a:pt x="1815711" y="105030"/>
                  </a:cubicBezTo>
                  <a:cubicBezTo>
                    <a:pt x="1820791" y="88683"/>
                    <a:pt x="1823331" y="72881"/>
                    <a:pt x="1822061" y="43744"/>
                  </a:cubicBezTo>
                  <a:cubicBezTo>
                    <a:pt x="1822061" y="37394"/>
                    <a:pt x="1818251" y="29774"/>
                    <a:pt x="1811901" y="27234"/>
                  </a:cubicBezTo>
                  <a:close/>
                </a:path>
              </a:pathLst>
            </a:custGeom>
            <a:solidFill>
              <a:srgbClr val="FEEFD0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3911780" y="7713038"/>
            <a:ext cx="4000845" cy="1518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N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ie wieszamy budek zbyt gęsto – ptaki potrzebują własnego terytorium.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grpSp>
        <p:nvGrpSpPr>
          <p:cNvPr name="Group 18" id="18"/>
          <p:cNvGrpSpPr/>
          <p:nvPr/>
        </p:nvGrpSpPr>
        <p:grpSpPr>
          <a:xfrm rot="0">
            <a:off x="10187787" y="7412551"/>
            <a:ext cx="5084069" cy="2254329"/>
            <a:chOff x="0" y="0"/>
            <a:chExt cx="1822061" cy="8079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-564"/>
              <a:ext cx="1822384" cy="805945"/>
            </a:xfrm>
            <a:custGeom>
              <a:avLst/>
              <a:gdLst/>
              <a:ahLst/>
              <a:cxnLst/>
              <a:rect r="r" b="b" t="t" l="l"/>
              <a:pathLst>
                <a:path h="805945" w="1822384">
                  <a:moveTo>
                    <a:pt x="1811901" y="27234"/>
                  </a:moveTo>
                  <a:cubicBezTo>
                    <a:pt x="1803011" y="23424"/>
                    <a:pt x="1794121" y="20884"/>
                    <a:pt x="1785231" y="20884"/>
                  </a:cubicBezTo>
                  <a:cubicBezTo>
                    <a:pt x="1758561" y="19614"/>
                    <a:pt x="1731415" y="19614"/>
                    <a:pt x="1702735" y="17074"/>
                  </a:cubicBezTo>
                  <a:cubicBezTo>
                    <a:pt x="1637181" y="11994"/>
                    <a:pt x="1572993" y="5644"/>
                    <a:pt x="1507439" y="3104"/>
                  </a:cubicBezTo>
                  <a:cubicBezTo>
                    <a:pt x="1454176" y="564"/>
                    <a:pt x="1402279" y="3104"/>
                    <a:pt x="1349017" y="1834"/>
                  </a:cubicBezTo>
                  <a:cubicBezTo>
                    <a:pt x="1325800" y="1834"/>
                    <a:pt x="1302583" y="-706"/>
                    <a:pt x="1279366" y="1834"/>
                  </a:cubicBezTo>
                  <a:cubicBezTo>
                    <a:pt x="1223371" y="9454"/>
                    <a:pt x="1167377" y="10724"/>
                    <a:pt x="1110018" y="8184"/>
                  </a:cubicBezTo>
                  <a:cubicBezTo>
                    <a:pt x="1081338" y="6914"/>
                    <a:pt x="1052658" y="6914"/>
                    <a:pt x="1023978" y="6914"/>
                  </a:cubicBezTo>
                  <a:cubicBezTo>
                    <a:pt x="972081" y="6914"/>
                    <a:pt x="920184" y="6914"/>
                    <a:pt x="868287" y="5644"/>
                  </a:cubicBezTo>
                  <a:cubicBezTo>
                    <a:pt x="813659" y="4374"/>
                    <a:pt x="275570" y="1834"/>
                    <a:pt x="222307" y="564"/>
                  </a:cubicBezTo>
                  <a:cubicBezTo>
                    <a:pt x="178605" y="-706"/>
                    <a:pt x="136268" y="564"/>
                    <a:pt x="92565" y="564"/>
                  </a:cubicBezTo>
                  <a:cubicBezTo>
                    <a:pt x="62520" y="564"/>
                    <a:pt x="33020" y="3104"/>
                    <a:pt x="5080" y="4374"/>
                  </a:cubicBezTo>
                  <a:cubicBezTo>
                    <a:pt x="3810" y="4374"/>
                    <a:pt x="2540" y="6914"/>
                    <a:pt x="0" y="8184"/>
                  </a:cubicBezTo>
                  <a:cubicBezTo>
                    <a:pt x="1270" y="20884"/>
                    <a:pt x="3810" y="33584"/>
                    <a:pt x="5080" y="46284"/>
                  </a:cubicBezTo>
                  <a:cubicBezTo>
                    <a:pt x="15240" y="87593"/>
                    <a:pt x="16510" y="118652"/>
                    <a:pt x="17780" y="149166"/>
                  </a:cubicBezTo>
                  <a:cubicBezTo>
                    <a:pt x="19050" y="180225"/>
                    <a:pt x="17780" y="211284"/>
                    <a:pt x="16510" y="242888"/>
                  </a:cubicBezTo>
                  <a:cubicBezTo>
                    <a:pt x="15240" y="275037"/>
                    <a:pt x="2540" y="612327"/>
                    <a:pt x="2540" y="644476"/>
                  </a:cubicBezTo>
                  <a:cubicBezTo>
                    <a:pt x="2540" y="676080"/>
                    <a:pt x="1270" y="707683"/>
                    <a:pt x="0" y="739287"/>
                  </a:cubicBezTo>
                  <a:cubicBezTo>
                    <a:pt x="0" y="751335"/>
                    <a:pt x="3810" y="761495"/>
                    <a:pt x="15240" y="766575"/>
                  </a:cubicBezTo>
                  <a:cubicBezTo>
                    <a:pt x="22860" y="770385"/>
                    <a:pt x="31750" y="772925"/>
                    <a:pt x="40640" y="774195"/>
                  </a:cubicBezTo>
                  <a:cubicBezTo>
                    <a:pt x="91199" y="779275"/>
                    <a:pt x="143096" y="783085"/>
                    <a:pt x="194993" y="788165"/>
                  </a:cubicBezTo>
                  <a:cubicBezTo>
                    <a:pt x="223673" y="790705"/>
                    <a:pt x="252353" y="795785"/>
                    <a:pt x="281033" y="797055"/>
                  </a:cubicBezTo>
                  <a:cubicBezTo>
                    <a:pt x="328833" y="799595"/>
                    <a:pt x="861459" y="800865"/>
                    <a:pt x="909259" y="802135"/>
                  </a:cubicBezTo>
                  <a:cubicBezTo>
                    <a:pt x="916087" y="802135"/>
                    <a:pt x="922916" y="802135"/>
                    <a:pt x="929744" y="802135"/>
                  </a:cubicBezTo>
                  <a:cubicBezTo>
                    <a:pt x="962521" y="802135"/>
                    <a:pt x="996664" y="800865"/>
                    <a:pt x="1029441" y="800865"/>
                  </a:cubicBezTo>
                  <a:cubicBezTo>
                    <a:pt x="1067681" y="800865"/>
                    <a:pt x="1104555" y="802135"/>
                    <a:pt x="1142795" y="802135"/>
                  </a:cubicBezTo>
                  <a:cubicBezTo>
                    <a:pt x="1198789" y="802135"/>
                    <a:pt x="1256148" y="802135"/>
                    <a:pt x="1312142" y="802135"/>
                  </a:cubicBezTo>
                  <a:cubicBezTo>
                    <a:pt x="1364039" y="802135"/>
                    <a:pt x="1415936" y="803405"/>
                    <a:pt x="1467833" y="804675"/>
                  </a:cubicBezTo>
                  <a:cubicBezTo>
                    <a:pt x="1491050" y="804675"/>
                    <a:pt x="1515633" y="805945"/>
                    <a:pt x="1538850" y="805945"/>
                  </a:cubicBezTo>
                  <a:cubicBezTo>
                    <a:pt x="1613964" y="804675"/>
                    <a:pt x="1687712" y="798325"/>
                    <a:pt x="1762371" y="798325"/>
                  </a:cubicBezTo>
                  <a:cubicBezTo>
                    <a:pt x="1766181" y="798325"/>
                    <a:pt x="1771261" y="795785"/>
                    <a:pt x="1775071" y="793245"/>
                  </a:cubicBezTo>
                  <a:cubicBezTo>
                    <a:pt x="1780151" y="789435"/>
                    <a:pt x="1782691" y="783085"/>
                    <a:pt x="1785231" y="780545"/>
                  </a:cubicBezTo>
                  <a:cubicBezTo>
                    <a:pt x="1786501" y="735473"/>
                    <a:pt x="1787771" y="712587"/>
                    <a:pt x="1789041" y="689702"/>
                  </a:cubicBezTo>
                  <a:cubicBezTo>
                    <a:pt x="1790311" y="654284"/>
                    <a:pt x="1800471" y="314269"/>
                    <a:pt x="1801741" y="278851"/>
                  </a:cubicBezTo>
                  <a:cubicBezTo>
                    <a:pt x="1801741" y="257600"/>
                    <a:pt x="1803011" y="236349"/>
                    <a:pt x="1804281" y="215098"/>
                  </a:cubicBezTo>
                  <a:cubicBezTo>
                    <a:pt x="1805551" y="192213"/>
                    <a:pt x="1806821" y="169327"/>
                    <a:pt x="1809361" y="146442"/>
                  </a:cubicBezTo>
                  <a:cubicBezTo>
                    <a:pt x="1810631" y="132819"/>
                    <a:pt x="1810631" y="118652"/>
                    <a:pt x="1815711" y="105030"/>
                  </a:cubicBezTo>
                  <a:cubicBezTo>
                    <a:pt x="1820791" y="88683"/>
                    <a:pt x="1823331" y="72881"/>
                    <a:pt x="1822061" y="43744"/>
                  </a:cubicBezTo>
                  <a:cubicBezTo>
                    <a:pt x="1822061" y="37394"/>
                    <a:pt x="1818251" y="29774"/>
                    <a:pt x="1811901" y="27234"/>
                  </a:cubicBezTo>
                  <a:close/>
                </a:path>
              </a:pathLst>
            </a:custGeom>
            <a:solidFill>
              <a:srgbClr val="FEEFD0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0729399" y="7943376"/>
            <a:ext cx="4000845" cy="1518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  <a:r>
              <a:rPr lang="en-US" b="true" sz="1800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Dokł</a:t>
            </a:r>
            <a:r>
              <a:rPr lang="en-US" b="true" sz="1800" u="none">
                <a:solidFill>
                  <a:srgbClr val="1C5C9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adne miejsce najlepiej wybrać wspólnie z opiekunem, leśnikiem lub osobą odpowiedzialną za teren.</a:t>
            </a:r>
          </a:p>
          <a:p>
            <a:pPr algn="l" marL="0" indent="0" lvl="0">
              <a:lnSpc>
                <a:spcPts val="3060"/>
              </a:lnSpc>
              <a:spcBef>
                <a:spcPct val="0"/>
              </a:spcBef>
            </a:pP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2329048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7" y="0"/>
                </a:lnTo>
                <a:lnTo>
                  <a:pt x="1292577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466694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121561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2" y="0"/>
                </a:lnTo>
                <a:lnTo>
                  <a:pt x="3407352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450267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201884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4569123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7" y="0"/>
                </a:lnTo>
                <a:lnTo>
                  <a:pt x="687807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EB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628245" y="1412435"/>
            <a:ext cx="8065291" cy="11258656"/>
          </a:xfrm>
          <a:custGeom>
            <a:avLst/>
            <a:gdLst/>
            <a:ahLst/>
            <a:cxnLst/>
            <a:rect r="r" b="b" t="t" l="l"/>
            <a:pathLst>
              <a:path h="11258656" w="8065291">
                <a:moveTo>
                  <a:pt x="8065292" y="0"/>
                </a:moveTo>
                <a:lnTo>
                  <a:pt x="0" y="0"/>
                </a:lnTo>
                <a:lnTo>
                  <a:pt x="0" y="11258656"/>
                </a:lnTo>
                <a:lnTo>
                  <a:pt x="8065292" y="11258656"/>
                </a:lnTo>
                <a:lnTo>
                  <a:pt x="806529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7041" y="4330703"/>
            <a:ext cx="1303319" cy="812797"/>
          </a:xfrm>
          <a:custGeom>
            <a:avLst/>
            <a:gdLst/>
            <a:ahLst/>
            <a:cxnLst/>
            <a:rect r="r" b="b" t="t" l="l"/>
            <a:pathLst>
              <a:path h="812797" w="1303319">
                <a:moveTo>
                  <a:pt x="0" y="0"/>
                </a:moveTo>
                <a:lnTo>
                  <a:pt x="1303318" y="0"/>
                </a:lnTo>
                <a:lnTo>
                  <a:pt x="1303318" y="812797"/>
                </a:lnTo>
                <a:lnTo>
                  <a:pt x="0" y="8127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44042" y="1851289"/>
            <a:ext cx="1342758" cy="747062"/>
          </a:xfrm>
          <a:custGeom>
            <a:avLst/>
            <a:gdLst/>
            <a:ahLst/>
            <a:cxnLst/>
            <a:rect r="r" b="b" t="t" l="l"/>
            <a:pathLst>
              <a:path h="747062" w="1342758">
                <a:moveTo>
                  <a:pt x="0" y="0"/>
                </a:moveTo>
                <a:lnTo>
                  <a:pt x="1342758" y="0"/>
                </a:lnTo>
                <a:lnTo>
                  <a:pt x="1342758" y="747061"/>
                </a:lnTo>
                <a:lnTo>
                  <a:pt x="0" y="7470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390825" y="1455796"/>
            <a:ext cx="8960324" cy="6875770"/>
            <a:chOff x="0" y="0"/>
            <a:chExt cx="11947099" cy="916769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3475977"/>
              <a:ext cx="11947099" cy="56917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5500"/>
                </a:lnSpc>
              </a:pPr>
              <a:r>
                <a:rPr lang="en-US" sz="5500" spc="220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„BUDKA TO N</a:t>
              </a:r>
              <a:r>
                <a:rPr lang="en-US" sz="5500" spc="220" u="none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IE TYLKO KAWAŁEK DREWNA.</a:t>
              </a:r>
            </a:p>
            <a:p>
              <a:pPr algn="ctr" marL="0" indent="0" lvl="0">
                <a:lnSpc>
                  <a:spcPts val="5500"/>
                </a:lnSpc>
              </a:pPr>
              <a:r>
                <a:rPr lang="en-US" sz="5500" spc="220" u="none">
                  <a:solidFill>
                    <a:srgbClr val="EB7D4E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TO MIEJSCE, W KTÓRYM MOŻE ROZPOCZĄĆ SIĘ PTASIE ŻYCIE.”</a:t>
              </a:r>
            </a:p>
            <a:p>
              <a:pPr algn="ctr" marL="0" indent="0" lvl="0">
                <a:lnSpc>
                  <a:spcPts val="5500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301489" y="-114300"/>
              <a:ext cx="9344121" cy="613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250"/>
                </a:lnSpc>
                <a:spcBef>
                  <a:spcPct val="0"/>
                </a:spcBef>
              </a:pPr>
              <a:r>
                <a:rPr lang="en-US" b="true" sz="2500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N</a:t>
              </a:r>
              <a:r>
                <a:rPr lang="en-US" b="true" sz="2500" u="none">
                  <a:solidFill>
                    <a:srgbClr val="1C5C99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ajważniejsza myśl na dziś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871006" y="9258300"/>
            <a:ext cx="1292577" cy="914487"/>
          </a:xfrm>
          <a:custGeom>
            <a:avLst/>
            <a:gdLst/>
            <a:ahLst/>
            <a:cxnLst/>
            <a:rect r="r" b="b" t="t" l="l"/>
            <a:pathLst>
              <a:path h="914487" w="1292577">
                <a:moveTo>
                  <a:pt x="0" y="0"/>
                </a:moveTo>
                <a:lnTo>
                  <a:pt x="1292578" y="0"/>
                </a:lnTo>
                <a:lnTo>
                  <a:pt x="1292578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08652" y="9363133"/>
            <a:ext cx="909823" cy="773349"/>
          </a:xfrm>
          <a:custGeom>
            <a:avLst/>
            <a:gdLst/>
            <a:ahLst/>
            <a:cxnLst/>
            <a:rect r="r" b="b" t="t" l="l"/>
            <a:pathLst>
              <a:path h="773349" w="909823">
                <a:moveTo>
                  <a:pt x="0" y="0"/>
                </a:moveTo>
                <a:lnTo>
                  <a:pt x="909823" y="0"/>
                </a:lnTo>
                <a:lnTo>
                  <a:pt x="909823" y="773350"/>
                </a:lnTo>
                <a:lnTo>
                  <a:pt x="0" y="7733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663519" y="9342125"/>
            <a:ext cx="3407353" cy="742628"/>
          </a:xfrm>
          <a:custGeom>
            <a:avLst/>
            <a:gdLst/>
            <a:ahLst/>
            <a:cxnLst/>
            <a:rect r="r" b="b" t="t" l="l"/>
            <a:pathLst>
              <a:path h="742628" w="3407353">
                <a:moveTo>
                  <a:pt x="0" y="0"/>
                </a:moveTo>
                <a:lnTo>
                  <a:pt x="3407353" y="0"/>
                </a:lnTo>
                <a:lnTo>
                  <a:pt x="3407353" y="742628"/>
                </a:lnTo>
                <a:lnTo>
                  <a:pt x="0" y="742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92226" y="9363133"/>
            <a:ext cx="477956" cy="704820"/>
          </a:xfrm>
          <a:custGeom>
            <a:avLst/>
            <a:gdLst/>
            <a:ahLst/>
            <a:cxnLst/>
            <a:rect r="r" b="b" t="t" l="l"/>
            <a:pathLst>
              <a:path h="704820" w="477956">
                <a:moveTo>
                  <a:pt x="0" y="0"/>
                </a:moveTo>
                <a:lnTo>
                  <a:pt x="477956" y="0"/>
                </a:lnTo>
                <a:lnTo>
                  <a:pt x="477956" y="704821"/>
                </a:lnTo>
                <a:lnTo>
                  <a:pt x="0" y="7048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43843" y="9297733"/>
            <a:ext cx="2576400" cy="781269"/>
          </a:xfrm>
          <a:custGeom>
            <a:avLst/>
            <a:gdLst/>
            <a:ahLst/>
            <a:cxnLst/>
            <a:rect r="r" b="b" t="t" l="l"/>
            <a:pathLst>
              <a:path h="781269" w="2576400">
                <a:moveTo>
                  <a:pt x="0" y="0"/>
                </a:moveTo>
                <a:lnTo>
                  <a:pt x="2576400" y="0"/>
                </a:lnTo>
                <a:lnTo>
                  <a:pt x="2576400" y="781269"/>
                </a:lnTo>
                <a:lnTo>
                  <a:pt x="0" y="7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11082" y="9342125"/>
            <a:ext cx="687807" cy="859758"/>
          </a:xfrm>
          <a:custGeom>
            <a:avLst/>
            <a:gdLst/>
            <a:ahLst/>
            <a:cxnLst/>
            <a:rect r="r" b="b" t="t" l="l"/>
            <a:pathLst>
              <a:path h="859758" w="687807">
                <a:moveTo>
                  <a:pt x="0" y="0"/>
                </a:moveTo>
                <a:lnTo>
                  <a:pt x="687806" y="0"/>
                </a:lnTo>
                <a:lnTo>
                  <a:pt x="687806" y="859758"/>
                </a:lnTo>
                <a:lnTo>
                  <a:pt x="0" y="8597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DAHUrdXX3sU</dc:identifier>
  <dcterms:modified xsi:type="dcterms:W3CDTF">2011-08-01T06:04:30Z</dcterms:modified>
  <cp:revision>1</cp:revision>
  <dc:title>Rogacza ptasia drużyna – budkowa misja specjalna - I spotkanie</dc:title>
</cp:coreProperties>
</file>