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8288000" cy="10287000"/>
  <p:notesSz cx="6858000" cy="9144000"/>
  <p:embeddedFontLst>
    <p:embeddedFont>
      <p:font typeface="League Spartan" charset="1" panose="00000800000000000000"/>
      <p:regular r:id="rId24"/>
    </p:embeddedFont>
    <p:embeddedFont>
      <p:font typeface="Poppins" charset="1" panose="00000500000000000000"/>
      <p:regular r:id="rId25"/>
    </p:embeddedFont>
    <p:embeddedFont>
      <p:font typeface="Open Sans" charset="1" panose="020B0606030504020204"/>
      <p:regular r:id="rId26"/>
    </p:embeddedFont>
    <p:embeddedFont>
      <p:font typeface="Open Sans Bold" charset="1" panose="020B0806030504020204"/>
      <p:regular r:id="rId27"/>
    </p:embeddedFont>
    <p:embeddedFont>
      <p:font typeface="Canva Sans Bold" charset="1" panose="020B0803030501040103"/>
      <p:regular r:id="rId28"/>
    </p:embeddedFont>
    <p:embeddedFont>
      <p:font typeface="Canva Sans Medium" charset="1" panose="020B0603030501040103"/>
      <p:regular r:id="rId29"/>
    </p:embeddedFont>
    <p:embeddedFont>
      <p:font typeface="Canva Sans" charset="1" panose="020B0503030501040103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22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23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jpeg" Type="http://schemas.openxmlformats.org/officeDocument/2006/relationships/image"/><Relationship Id="rId2" Target="../media/image11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23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jpeg" Type="http://schemas.openxmlformats.org/officeDocument/2006/relationships/image"/><Relationship Id="rId11" Target="../media/image25.jpeg" Type="http://schemas.openxmlformats.org/officeDocument/2006/relationships/image"/><Relationship Id="rId2" Target="../media/image11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23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jpeg" Type="http://schemas.openxmlformats.org/officeDocument/2006/relationships/image"/><Relationship Id="rId11" Target="../media/image25.jpeg" Type="http://schemas.openxmlformats.org/officeDocument/2006/relationships/image"/><Relationship Id="rId12" Target="../media/image26.jpeg" Type="http://schemas.openxmlformats.org/officeDocument/2006/relationships/image"/><Relationship Id="rId13" Target="../media/image27.jpeg" Type="http://schemas.openxmlformats.org/officeDocument/2006/relationships/image"/><Relationship Id="rId2" Target="../media/image11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23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jpeg" Type="http://schemas.openxmlformats.org/officeDocument/2006/relationships/image"/><Relationship Id="rId11" Target="../media/image25.jpeg" Type="http://schemas.openxmlformats.org/officeDocument/2006/relationships/image"/><Relationship Id="rId12" Target="../media/image26.jpeg" Type="http://schemas.openxmlformats.org/officeDocument/2006/relationships/image"/><Relationship Id="rId2" Target="../media/image11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23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29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3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png" Type="http://schemas.openxmlformats.org/officeDocument/2006/relationships/image"/><Relationship Id="rId12" Target="../media/image18.png" Type="http://schemas.openxmlformats.org/officeDocument/2006/relationships/image"/><Relationship Id="rId2" Target="../media/image11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1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19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2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51440" y="229057"/>
            <a:ext cx="14838521" cy="40937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441"/>
              </a:lnSpc>
              <a:spcBef>
                <a:spcPct val="0"/>
              </a:spcBef>
            </a:pPr>
            <a:r>
              <a:rPr lang="en-US" sz="23887" spc="-1552">
                <a:solidFill>
                  <a:srgbClr val="FD720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Pan  Brat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796813" y="3980360"/>
            <a:ext cx="4627956" cy="684939"/>
            <a:chOff x="0" y="0"/>
            <a:chExt cx="1218885" cy="18039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18885" cy="180396"/>
            </a:xfrm>
            <a:custGeom>
              <a:avLst/>
              <a:gdLst/>
              <a:ahLst/>
              <a:cxnLst/>
              <a:rect r="r" b="b" t="t" l="l"/>
              <a:pathLst>
                <a:path h="180396" w="1218885">
                  <a:moveTo>
                    <a:pt x="90198" y="0"/>
                  </a:moveTo>
                  <a:lnTo>
                    <a:pt x="1128688" y="0"/>
                  </a:lnTo>
                  <a:cubicBezTo>
                    <a:pt x="1152610" y="0"/>
                    <a:pt x="1175552" y="9503"/>
                    <a:pt x="1192467" y="26418"/>
                  </a:cubicBezTo>
                  <a:cubicBezTo>
                    <a:pt x="1209383" y="43334"/>
                    <a:pt x="1218885" y="66276"/>
                    <a:pt x="1218885" y="90198"/>
                  </a:cubicBezTo>
                  <a:lnTo>
                    <a:pt x="1218885" y="90198"/>
                  </a:lnTo>
                  <a:cubicBezTo>
                    <a:pt x="1218885" y="140013"/>
                    <a:pt x="1178503" y="180396"/>
                    <a:pt x="1128688" y="180396"/>
                  </a:cubicBezTo>
                  <a:lnTo>
                    <a:pt x="90198" y="180396"/>
                  </a:lnTo>
                  <a:cubicBezTo>
                    <a:pt x="40383" y="180396"/>
                    <a:pt x="0" y="140013"/>
                    <a:pt x="0" y="90198"/>
                  </a:cubicBezTo>
                  <a:lnTo>
                    <a:pt x="0" y="90198"/>
                  </a:lnTo>
                  <a:cubicBezTo>
                    <a:pt x="0" y="40383"/>
                    <a:pt x="40383" y="0"/>
                    <a:pt x="90198" y="0"/>
                  </a:cubicBezTo>
                  <a:close/>
                </a:path>
              </a:pathLst>
            </a:custGeom>
            <a:solidFill>
              <a:srgbClr val="FFF3E7"/>
            </a:solidFill>
            <a:ln w="9525" cap="rnd">
              <a:solidFill>
                <a:srgbClr val="22140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218885" cy="2184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5656656" y="3401383"/>
            <a:ext cx="6872583" cy="5722987"/>
          </a:xfrm>
          <a:custGeom>
            <a:avLst/>
            <a:gdLst/>
            <a:ahLst/>
            <a:cxnLst/>
            <a:rect r="r" b="b" t="t" l="l"/>
            <a:pathLst>
              <a:path h="5722987" w="6872583">
                <a:moveTo>
                  <a:pt x="0" y="0"/>
                </a:moveTo>
                <a:lnTo>
                  <a:pt x="6872583" y="0"/>
                </a:lnTo>
                <a:lnTo>
                  <a:pt x="6872583" y="5722987"/>
                </a:lnTo>
                <a:lnTo>
                  <a:pt x="0" y="57229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333988" y="338396"/>
            <a:ext cx="5925312" cy="8229600"/>
          </a:xfrm>
          <a:custGeom>
            <a:avLst/>
            <a:gdLst/>
            <a:ahLst/>
            <a:cxnLst/>
            <a:rect r="r" b="b" t="t" l="l"/>
            <a:pathLst>
              <a:path h="8229600" w="5925312">
                <a:moveTo>
                  <a:pt x="0" y="0"/>
                </a:moveTo>
                <a:lnTo>
                  <a:pt x="5925312" y="0"/>
                </a:lnTo>
                <a:lnTo>
                  <a:pt x="592531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933138" y="8984922"/>
            <a:ext cx="1719371" cy="1216440"/>
          </a:xfrm>
          <a:custGeom>
            <a:avLst/>
            <a:gdLst/>
            <a:ahLst/>
            <a:cxnLst/>
            <a:rect r="r" b="b" t="t" l="l"/>
            <a:pathLst>
              <a:path h="1216440" w="1719371">
                <a:moveTo>
                  <a:pt x="0" y="0"/>
                </a:moveTo>
                <a:lnTo>
                  <a:pt x="1719371" y="0"/>
                </a:lnTo>
                <a:lnTo>
                  <a:pt x="1719371" y="1216440"/>
                </a:lnTo>
                <a:lnTo>
                  <a:pt x="0" y="12164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446421" y="9124370"/>
            <a:ext cx="1210235" cy="1028700"/>
          </a:xfrm>
          <a:custGeom>
            <a:avLst/>
            <a:gdLst/>
            <a:ahLst/>
            <a:cxnLst/>
            <a:rect r="r" b="b" t="t" l="l"/>
            <a:pathLst>
              <a:path h="1028700" w="1210235">
                <a:moveTo>
                  <a:pt x="0" y="0"/>
                </a:moveTo>
                <a:lnTo>
                  <a:pt x="1210235" y="0"/>
                </a:lnTo>
                <a:lnTo>
                  <a:pt x="1210235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977893" y="9096425"/>
            <a:ext cx="4532419" cy="987835"/>
          </a:xfrm>
          <a:custGeom>
            <a:avLst/>
            <a:gdLst/>
            <a:ahLst/>
            <a:cxnLst/>
            <a:rect r="r" b="b" t="t" l="l"/>
            <a:pathLst>
              <a:path h="987835" w="4532419">
                <a:moveTo>
                  <a:pt x="0" y="0"/>
                </a:moveTo>
                <a:lnTo>
                  <a:pt x="4532419" y="0"/>
                </a:lnTo>
                <a:lnTo>
                  <a:pt x="4532419" y="987835"/>
                </a:lnTo>
                <a:lnTo>
                  <a:pt x="0" y="98783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084946" y="9124370"/>
            <a:ext cx="635772" cy="937544"/>
          </a:xfrm>
          <a:custGeom>
            <a:avLst/>
            <a:gdLst/>
            <a:ahLst/>
            <a:cxnLst/>
            <a:rect r="r" b="b" t="t" l="l"/>
            <a:pathLst>
              <a:path h="937544" w="635772">
                <a:moveTo>
                  <a:pt x="0" y="0"/>
                </a:moveTo>
                <a:lnTo>
                  <a:pt x="635772" y="0"/>
                </a:lnTo>
                <a:lnTo>
                  <a:pt x="635772" y="937544"/>
                </a:lnTo>
                <a:lnTo>
                  <a:pt x="0" y="93754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3611" y="9037375"/>
            <a:ext cx="3427096" cy="1039235"/>
          </a:xfrm>
          <a:custGeom>
            <a:avLst/>
            <a:gdLst/>
            <a:ahLst/>
            <a:cxnLst/>
            <a:rect r="r" b="b" t="t" l="l"/>
            <a:pathLst>
              <a:path h="1039235" w="3427096">
                <a:moveTo>
                  <a:pt x="0" y="0"/>
                </a:moveTo>
                <a:lnTo>
                  <a:pt x="3427096" y="0"/>
                </a:lnTo>
                <a:lnTo>
                  <a:pt x="3427096" y="1039235"/>
                </a:lnTo>
                <a:lnTo>
                  <a:pt x="0" y="103923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912859" y="9096425"/>
            <a:ext cx="914912" cy="1143640"/>
          </a:xfrm>
          <a:custGeom>
            <a:avLst/>
            <a:gdLst/>
            <a:ahLst/>
            <a:cxnLst/>
            <a:rect r="r" b="b" t="t" l="l"/>
            <a:pathLst>
              <a:path h="1143640" w="914912">
                <a:moveTo>
                  <a:pt x="0" y="0"/>
                </a:moveTo>
                <a:lnTo>
                  <a:pt x="914912" y="0"/>
                </a:lnTo>
                <a:lnTo>
                  <a:pt x="914912" y="1143640"/>
                </a:lnTo>
                <a:lnTo>
                  <a:pt x="0" y="114364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72774" y="5021155"/>
            <a:ext cx="3876035" cy="3607911"/>
          </a:xfrm>
          <a:custGeom>
            <a:avLst/>
            <a:gdLst/>
            <a:ahLst/>
            <a:cxnLst/>
            <a:rect r="r" b="b" t="t" l="l"/>
            <a:pathLst>
              <a:path h="3607911" w="3876035">
                <a:moveTo>
                  <a:pt x="0" y="0"/>
                </a:moveTo>
                <a:lnTo>
                  <a:pt x="3876034" y="0"/>
                </a:lnTo>
                <a:lnTo>
                  <a:pt x="3876034" y="3607911"/>
                </a:lnTo>
                <a:lnTo>
                  <a:pt x="0" y="360791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645549" y="683273"/>
            <a:ext cx="9156867" cy="1219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985"/>
              </a:lnSpc>
              <a:spcBef>
                <a:spcPct val="0"/>
              </a:spcBef>
            </a:pPr>
            <a:r>
              <a:rPr lang="en-US" sz="7132" spc="-463">
                <a:solidFill>
                  <a:srgbClr val="301D0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Z  wilkiem           za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740326" y="4025015"/>
            <a:ext cx="3580761" cy="509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spc="-181">
                <a:solidFill>
                  <a:srgbClr val="301D05"/>
                </a:solidFill>
                <a:latin typeface="Poppins"/>
                <a:ea typeface="Poppins"/>
                <a:cs typeface="Poppins"/>
                <a:sym typeface="Poppins"/>
              </a:rPr>
              <a:t>12 września 2025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686535" y="9008800"/>
            <a:ext cx="5206851" cy="1231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60"/>
              </a:lnSpc>
              <a:spcBef>
                <a:spcPct val="0"/>
              </a:spcBef>
            </a:pP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finansowano w ramach Programu „Działaj Lokalnie” Polsko-Amerykańskiej Fun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Wolności realizowanego przez Akademię Rozwoju Filan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pii w Pols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 oraz Lokalną Grup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ę 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działania „Cha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Kociewia, ze ś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odków Polsko-Am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rykańskiej Fundacji Wolno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ści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068158" y="427249"/>
            <a:ext cx="1825228" cy="1698969"/>
          </a:xfrm>
          <a:custGeom>
            <a:avLst/>
            <a:gdLst/>
            <a:ahLst/>
            <a:cxnLst/>
            <a:rect r="r" b="b" t="t" l="l"/>
            <a:pathLst>
              <a:path h="1698969" w="1825228">
                <a:moveTo>
                  <a:pt x="0" y="0"/>
                </a:moveTo>
                <a:lnTo>
                  <a:pt x="1825228" y="0"/>
                </a:lnTo>
                <a:lnTo>
                  <a:pt x="1825228" y="1698969"/>
                </a:lnTo>
                <a:lnTo>
                  <a:pt x="0" y="16989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933138" y="8984922"/>
            <a:ext cx="1719371" cy="1216440"/>
          </a:xfrm>
          <a:custGeom>
            <a:avLst/>
            <a:gdLst/>
            <a:ahLst/>
            <a:cxnLst/>
            <a:rect r="r" b="b" t="t" l="l"/>
            <a:pathLst>
              <a:path h="1216440" w="1719371">
                <a:moveTo>
                  <a:pt x="0" y="0"/>
                </a:moveTo>
                <a:lnTo>
                  <a:pt x="1719371" y="0"/>
                </a:lnTo>
                <a:lnTo>
                  <a:pt x="1719371" y="1216440"/>
                </a:lnTo>
                <a:lnTo>
                  <a:pt x="0" y="12164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446421" y="9124370"/>
            <a:ext cx="1210235" cy="1028700"/>
          </a:xfrm>
          <a:custGeom>
            <a:avLst/>
            <a:gdLst/>
            <a:ahLst/>
            <a:cxnLst/>
            <a:rect r="r" b="b" t="t" l="l"/>
            <a:pathLst>
              <a:path h="1028700" w="1210235">
                <a:moveTo>
                  <a:pt x="0" y="0"/>
                </a:moveTo>
                <a:lnTo>
                  <a:pt x="1210235" y="0"/>
                </a:lnTo>
                <a:lnTo>
                  <a:pt x="1210235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977893" y="9096425"/>
            <a:ext cx="4532419" cy="987835"/>
          </a:xfrm>
          <a:custGeom>
            <a:avLst/>
            <a:gdLst/>
            <a:ahLst/>
            <a:cxnLst/>
            <a:rect r="r" b="b" t="t" l="l"/>
            <a:pathLst>
              <a:path h="987835" w="4532419">
                <a:moveTo>
                  <a:pt x="0" y="0"/>
                </a:moveTo>
                <a:lnTo>
                  <a:pt x="4532419" y="0"/>
                </a:lnTo>
                <a:lnTo>
                  <a:pt x="4532419" y="987835"/>
                </a:lnTo>
                <a:lnTo>
                  <a:pt x="0" y="9878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084946" y="9124370"/>
            <a:ext cx="635772" cy="937544"/>
          </a:xfrm>
          <a:custGeom>
            <a:avLst/>
            <a:gdLst/>
            <a:ahLst/>
            <a:cxnLst/>
            <a:rect r="r" b="b" t="t" l="l"/>
            <a:pathLst>
              <a:path h="937544" w="635772">
                <a:moveTo>
                  <a:pt x="0" y="0"/>
                </a:moveTo>
                <a:lnTo>
                  <a:pt x="635772" y="0"/>
                </a:lnTo>
                <a:lnTo>
                  <a:pt x="635772" y="937544"/>
                </a:lnTo>
                <a:lnTo>
                  <a:pt x="0" y="9375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3611" y="9037375"/>
            <a:ext cx="3427096" cy="1039235"/>
          </a:xfrm>
          <a:custGeom>
            <a:avLst/>
            <a:gdLst/>
            <a:ahLst/>
            <a:cxnLst/>
            <a:rect r="r" b="b" t="t" l="l"/>
            <a:pathLst>
              <a:path h="1039235" w="3427096">
                <a:moveTo>
                  <a:pt x="0" y="0"/>
                </a:moveTo>
                <a:lnTo>
                  <a:pt x="3427096" y="0"/>
                </a:lnTo>
                <a:lnTo>
                  <a:pt x="3427096" y="1039235"/>
                </a:lnTo>
                <a:lnTo>
                  <a:pt x="0" y="10392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912859" y="9096425"/>
            <a:ext cx="914912" cy="1143640"/>
          </a:xfrm>
          <a:custGeom>
            <a:avLst/>
            <a:gdLst/>
            <a:ahLst/>
            <a:cxnLst/>
            <a:rect r="r" b="b" t="t" l="l"/>
            <a:pathLst>
              <a:path h="1143640" w="914912">
                <a:moveTo>
                  <a:pt x="0" y="0"/>
                </a:moveTo>
                <a:lnTo>
                  <a:pt x="914912" y="0"/>
                </a:lnTo>
                <a:lnTo>
                  <a:pt x="914912" y="1143640"/>
                </a:lnTo>
                <a:lnTo>
                  <a:pt x="0" y="11436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AutoShape 9" id="9"/>
          <p:cNvSpPr/>
          <p:nvPr/>
        </p:nvSpPr>
        <p:spPr>
          <a:xfrm flipV="true">
            <a:off x="421253" y="8888290"/>
            <a:ext cx="17472133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9829659" y="2611002"/>
            <a:ext cx="7608181" cy="5064997"/>
          </a:xfrm>
          <a:custGeom>
            <a:avLst/>
            <a:gdLst/>
            <a:ahLst/>
            <a:cxnLst/>
            <a:rect r="r" b="b" t="t" l="l"/>
            <a:pathLst>
              <a:path h="5064997" w="7608181">
                <a:moveTo>
                  <a:pt x="0" y="0"/>
                </a:moveTo>
                <a:lnTo>
                  <a:pt x="7608181" y="0"/>
                </a:lnTo>
                <a:lnTo>
                  <a:pt x="7608181" y="5064996"/>
                </a:lnTo>
                <a:lnTo>
                  <a:pt x="0" y="506499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2686535" y="9008800"/>
            <a:ext cx="5206851" cy="1231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60"/>
              </a:lnSpc>
              <a:spcBef>
                <a:spcPct val="0"/>
              </a:spcBef>
            </a:pP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finansowano w ramach Programu „Działaj Lokalnie” Polsko-Amerykańskiej Fun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Wolności realizowanego przez Akademię Rozwoju Filan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pii w Pols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 oraz Lokalną Grup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ę 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działania „Cha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Kociewia, ze ś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odków Polsko-Am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rykańskiej Fundacji Wolno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ści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21253" y="695709"/>
            <a:ext cx="15077484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 spc="-390">
                <a:solidFill>
                  <a:srgbClr val="FD720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Sarna - leśna boginka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90334" y="2419667"/>
            <a:ext cx="8512172" cy="5981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Młode sarny to 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koźlęta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a ni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 "sare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nki"! Samce to kozły a samice to kozy.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Sarny nie są samicami jeleni!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To zupełnie inny ga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tu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atem są rude, a zimą szare – zmieniają płaszczyk (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suknię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 na zimowy!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Charakteryzują się 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białą plamą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na zadzie.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068158" y="427249"/>
            <a:ext cx="1825228" cy="1698969"/>
          </a:xfrm>
          <a:custGeom>
            <a:avLst/>
            <a:gdLst/>
            <a:ahLst/>
            <a:cxnLst/>
            <a:rect r="r" b="b" t="t" l="l"/>
            <a:pathLst>
              <a:path h="1698969" w="1825228">
                <a:moveTo>
                  <a:pt x="0" y="0"/>
                </a:moveTo>
                <a:lnTo>
                  <a:pt x="1825228" y="0"/>
                </a:lnTo>
                <a:lnTo>
                  <a:pt x="1825228" y="1698969"/>
                </a:lnTo>
                <a:lnTo>
                  <a:pt x="0" y="16989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933138" y="8984922"/>
            <a:ext cx="1719371" cy="1216440"/>
          </a:xfrm>
          <a:custGeom>
            <a:avLst/>
            <a:gdLst/>
            <a:ahLst/>
            <a:cxnLst/>
            <a:rect r="r" b="b" t="t" l="l"/>
            <a:pathLst>
              <a:path h="1216440" w="1719371">
                <a:moveTo>
                  <a:pt x="0" y="0"/>
                </a:moveTo>
                <a:lnTo>
                  <a:pt x="1719371" y="0"/>
                </a:lnTo>
                <a:lnTo>
                  <a:pt x="1719371" y="1216440"/>
                </a:lnTo>
                <a:lnTo>
                  <a:pt x="0" y="12164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446421" y="9124370"/>
            <a:ext cx="1210235" cy="1028700"/>
          </a:xfrm>
          <a:custGeom>
            <a:avLst/>
            <a:gdLst/>
            <a:ahLst/>
            <a:cxnLst/>
            <a:rect r="r" b="b" t="t" l="l"/>
            <a:pathLst>
              <a:path h="1028700" w="1210235">
                <a:moveTo>
                  <a:pt x="0" y="0"/>
                </a:moveTo>
                <a:lnTo>
                  <a:pt x="1210235" y="0"/>
                </a:lnTo>
                <a:lnTo>
                  <a:pt x="1210235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977893" y="9096425"/>
            <a:ext cx="4532419" cy="987835"/>
          </a:xfrm>
          <a:custGeom>
            <a:avLst/>
            <a:gdLst/>
            <a:ahLst/>
            <a:cxnLst/>
            <a:rect r="r" b="b" t="t" l="l"/>
            <a:pathLst>
              <a:path h="987835" w="4532419">
                <a:moveTo>
                  <a:pt x="0" y="0"/>
                </a:moveTo>
                <a:lnTo>
                  <a:pt x="4532419" y="0"/>
                </a:lnTo>
                <a:lnTo>
                  <a:pt x="4532419" y="987835"/>
                </a:lnTo>
                <a:lnTo>
                  <a:pt x="0" y="9878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084946" y="9124370"/>
            <a:ext cx="635772" cy="937544"/>
          </a:xfrm>
          <a:custGeom>
            <a:avLst/>
            <a:gdLst/>
            <a:ahLst/>
            <a:cxnLst/>
            <a:rect r="r" b="b" t="t" l="l"/>
            <a:pathLst>
              <a:path h="937544" w="635772">
                <a:moveTo>
                  <a:pt x="0" y="0"/>
                </a:moveTo>
                <a:lnTo>
                  <a:pt x="635772" y="0"/>
                </a:lnTo>
                <a:lnTo>
                  <a:pt x="635772" y="937544"/>
                </a:lnTo>
                <a:lnTo>
                  <a:pt x="0" y="9375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3611" y="9037375"/>
            <a:ext cx="3427096" cy="1039235"/>
          </a:xfrm>
          <a:custGeom>
            <a:avLst/>
            <a:gdLst/>
            <a:ahLst/>
            <a:cxnLst/>
            <a:rect r="r" b="b" t="t" l="l"/>
            <a:pathLst>
              <a:path h="1039235" w="3427096">
                <a:moveTo>
                  <a:pt x="0" y="0"/>
                </a:moveTo>
                <a:lnTo>
                  <a:pt x="3427096" y="0"/>
                </a:lnTo>
                <a:lnTo>
                  <a:pt x="3427096" y="1039235"/>
                </a:lnTo>
                <a:lnTo>
                  <a:pt x="0" y="10392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912859" y="9096425"/>
            <a:ext cx="914912" cy="1143640"/>
          </a:xfrm>
          <a:custGeom>
            <a:avLst/>
            <a:gdLst/>
            <a:ahLst/>
            <a:cxnLst/>
            <a:rect r="r" b="b" t="t" l="l"/>
            <a:pathLst>
              <a:path h="1143640" w="914912">
                <a:moveTo>
                  <a:pt x="0" y="0"/>
                </a:moveTo>
                <a:lnTo>
                  <a:pt x="914912" y="0"/>
                </a:lnTo>
                <a:lnTo>
                  <a:pt x="914912" y="1143640"/>
                </a:lnTo>
                <a:lnTo>
                  <a:pt x="0" y="11436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AutoShape 9" id="9"/>
          <p:cNvSpPr/>
          <p:nvPr/>
        </p:nvSpPr>
        <p:spPr>
          <a:xfrm flipV="true">
            <a:off x="421253" y="8888290"/>
            <a:ext cx="17472133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9854380" y="2611002"/>
            <a:ext cx="7608181" cy="5064997"/>
          </a:xfrm>
          <a:custGeom>
            <a:avLst/>
            <a:gdLst/>
            <a:ahLst/>
            <a:cxnLst/>
            <a:rect r="r" b="b" t="t" l="l"/>
            <a:pathLst>
              <a:path h="5064997" w="7608181">
                <a:moveTo>
                  <a:pt x="0" y="0"/>
                </a:moveTo>
                <a:lnTo>
                  <a:pt x="7608181" y="0"/>
                </a:lnTo>
                <a:lnTo>
                  <a:pt x="7608181" y="5064996"/>
                </a:lnTo>
                <a:lnTo>
                  <a:pt x="0" y="506499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2686535" y="9008800"/>
            <a:ext cx="5206851" cy="1231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60"/>
              </a:lnSpc>
              <a:spcBef>
                <a:spcPct val="0"/>
              </a:spcBef>
            </a:pP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finansowano w ramach Programu „Działaj Lokalnie” Polsko-Amerykańskiej Fun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Wolności realizowanego przez Akademię Rozwoju Filan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pii w Pols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 oraz Lokalną Grup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ę 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działania „Cha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Kociewia, ze ś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odków Polsko-Am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rykańskiej Fundacji Wolno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ści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21253" y="695709"/>
            <a:ext cx="15077484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 spc="-390">
                <a:solidFill>
                  <a:srgbClr val="FD720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Dzik - pan błota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90334" y="2419667"/>
            <a:ext cx="8512172" cy="6581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To leśny pług!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Ryjąc w zi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emi (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ryjowisko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 w poszukiwa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niu jedzenia, spulchniają glebę i pomagają kiełkować nowym drzewom.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ją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św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ie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tny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węch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–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potrafią wywęszyć pożywienie zakopane 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metr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pod ziemią!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Ich rodzina to 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wataha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Malu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ki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dziki to 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archlaki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 mają pasi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ste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futro d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 kamuflażu!</a:t>
            </a:r>
          </a:p>
          <a:p>
            <a:pPr algn="just">
              <a:lnSpc>
                <a:spcPts val="4759"/>
              </a:lnSpc>
            </a:p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068158" y="427249"/>
            <a:ext cx="1825228" cy="1698969"/>
          </a:xfrm>
          <a:custGeom>
            <a:avLst/>
            <a:gdLst/>
            <a:ahLst/>
            <a:cxnLst/>
            <a:rect r="r" b="b" t="t" l="l"/>
            <a:pathLst>
              <a:path h="1698969" w="1825228">
                <a:moveTo>
                  <a:pt x="0" y="0"/>
                </a:moveTo>
                <a:lnTo>
                  <a:pt x="1825228" y="0"/>
                </a:lnTo>
                <a:lnTo>
                  <a:pt x="1825228" y="1698969"/>
                </a:lnTo>
                <a:lnTo>
                  <a:pt x="0" y="16989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933138" y="8984922"/>
            <a:ext cx="1719371" cy="1216440"/>
          </a:xfrm>
          <a:custGeom>
            <a:avLst/>
            <a:gdLst/>
            <a:ahLst/>
            <a:cxnLst/>
            <a:rect r="r" b="b" t="t" l="l"/>
            <a:pathLst>
              <a:path h="1216440" w="1719371">
                <a:moveTo>
                  <a:pt x="0" y="0"/>
                </a:moveTo>
                <a:lnTo>
                  <a:pt x="1719371" y="0"/>
                </a:lnTo>
                <a:lnTo>
                  <a:pt x="1719371" y="1216440"/>
                </a:lnTo>
                <a:lnTo>
                  <a:pt x="0" y="12164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446421" y="9124370"/>
            <a:ext cx="1210235" cy="1028700"/>
          </a:xfrm>
          <a:custGeom>
            <a:avLst/>
            <a:gdLst/>
            <a:ahLst/>
            <a:cxnLst/>
            <a:rect r="r" b="b" t="t" l="l"/>
            <a:pathLst>
              <a:path h="1028700" w="1210235">
                <a:moveTo>
                  <a:pt x="0" y="0"/>
                </a:moveTo>
                <a:lnTo>
                  <a:pt x="1210235" y="0"/>
                </a:lnTo>
                <a:lnTo>
                  <a:pt x="1210235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977893" y="9096425"/>
            <a:ext cx="4532419" cy="987835"/>
          </a:xfrm>
          <a:custGeom>
            <a:avLst/>
            <a:gdLst/>
            <a:ahLst/>
            <a:cxnLst/>
            <a:rect r="r" b="b" t="t" l="l"/>
            <a:pathLst>
              <a:path h="987835" w="4532419">
                <a:moveTo>
                  <a:pt x="0" y="0"/>
                </a:moveTo>
                <a:lnTo>
                  <a:pt x="4532419" y="0"/>
                </a:lnTo>
                <a:lnTo>
                  <a:pt x="4532419" y="987835"/>
                </a:lnTo>
                <a:lnTo>
                  <a:pt x="0" y="9878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084946" y="9124370"/>
            <a:ext cx="635772" cy="937544"/>
          </a:xfrm>
          <a:custGeom>
            <a:avLst/>
            <a:gdLst/>
            <a:ahLst/>
            <a:cxnLst/>
            <a:rect r="r" b="b" t="t" l="l"/>
            <a:pathLst>
              <a:path h="937544" w="635772">
                <a:moveTo>
                  <a:pt x="0" y="0"/>
                </a:moveTo>
                <a:lnTo>
                  <a:pt x="635772" y="0"/>
                </a:lnTo>
                <a:lnTo>
                  <a:pt x="635772" y="937544"/>
                </a:lnTo>
                <a:lnTo>
                  <a:pt x="0" y="9375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3611" y="9037375"/>
            <a:ext cx="3427096" cy="1039235"/>
          </a:xfrm>
          <a:custGeom>
            <a:avLst/>
            <a:gdLst/>
            <a:ahLst/>
            <a:cxnLst/>
            <a:rect r="r" b="b" t="t" l="l"/>
            <a:pathLst>
              <a:path h="1039235" w="3427096">
                <a:moveTo>
                  <a:pt x="0" y="0"/>
                </a:moveTo>
                <a:lnTo>
                  <a:pt x="3427096" y="0"/>
                </a:lnTo>
                <a:lnTo>
                  <a:pt x="3427096" y="1039235"/>
                </a:lnTo>
                <a:lnTo>
                  <a:pt x="0" y="10392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912859" y="9096425"/>
            <a:ext cx="914912" cy="1143640"/>
          </a:xfrm>
          <a:custGeom>
            <a:avLst/>
            <a:gdLst/>
            <a:ahLst/>
            <a:cxnLst/>
            <a:rect r="r" b="b" t="t" l="l"/>
            <a:pathLst>
              <a:path h="1143640" w="914912">
                <a:moveTo>
                  <a:pt x="0" y="0"/>
                </a:moveTo>
                <a:lnTo>
                  <a:pt x="914912" y="0"/>
                </a:lnTo>
                <a:lnTo>
                  <a:pt x="914912" y="1143640"/>
                </a:lnTo>
                <a:lnTo>
                  <a:pt x="0" y="11436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AutoShape 9" id="9"/>
          <p:cNvSpPr/>
          <p:nvPr/>
        </p:nvSpPr>
        <p:spPr>
          <a:xfrm flipV="true">
            <a:off x="421253" y="8888290"/>
            <a:ext cx="17472133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9854380" y="2611002"/>
            <a:ext cx="7608181" cy="5064997"/>
          </a:xfrm>
          <a:custGeom>
            <a:avLst/>
            <a:gdLst/>
            <a:ahLst/>
            <a:cxnLst/>
            <a:rect r="r" b="b" t="t" l="l"/>
            <a:pathLst>
              <a:path h="5064997" w="7608181">
                <a:moveTo>
                  <a:pt x="0" y="0"/>
                </a:moveTo>
                <a:lnTo>
                  <a:pt x="7608181" y="0"/>
                </a:lnTo>
                <a:lnTo>
                  <a:pt x="7608181" y="5064996"/>
                </a:lnTo>
                <a:lnTo>
                  <a:pt x="0" y="506499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854380" y="2611002"/>
            <a:ext cx="7608181" cy="5064997"/>
          </a:xfrm>
          <a:custGeom>
            <a:avLst/>
            <a:gdLst/>
            <a:ahLst/>
            <a:cxnLst/>
            <a:rect r="r" b="b" t="t" l="l"/>
            <a:pathLst>
              <a:path h="5064997" w="7608181">
                <a:moveTo>
                  <a:pt x="0" y="0"/>
                </a:moveTo>
                <a:lnTo>
                  <a:pt x="7608181" y="0"/>
                </a:lnTo>
                <a:lnTo>
                  <a:pt x="7608181" y="5064996"/>
                </a:lnTo>
                <a:lnTo>
                  <a:pt x="0" y="506499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2686535" y="9008800"/>
            <a:ext cx="5206851" cy="1231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60"/>
              </a:lnSpc>
              <a:spcBef>
                <a:spcPct val="0"/>
              </a:spcBef>
            </a:pP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finansowano w ramach Programu „Działaj Lokalnie” Polsko-Amerykańskiej Fun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Wolności realizowanego przez Akademię Rozwoju Filan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pii w Pols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 oraz Lokalną Grup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ę 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działania „Cha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Kociewia, ze ś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odków Polsko-Am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rykańskiej Fundacji Wolno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ści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21253" y="695709"/>
            <a:ext cx="15077484" cy="2105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spc="-390">
                <a:solidFill>
                  <a:srgbClr val="FD720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Lis - rudy duch lasu</a:t>
            </a:r>
          </a:p>
          <a:p>
            <a:pPr algn="l">
              <a:lnSpc>
                <a:spcPts val="8400"/>
              </a:lnSpc>
              <a:spcBef>
                <a:spcPct val="0"/>
              </a:spcBef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190334" y="2419667"/>
            <a:ext cx="8512172" cy="5380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 mistrz 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kamuflażu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 sprytny myśliwy.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Nos s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łuży i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 jak radar – pomaga im wyczuć gryzonie nawet pod grubą warstwą śniegu!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ają niesamowity słuch – potrafią usłyszeć pisk myszy z odległoś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ci 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100 m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etrów!</a:t>
            </a:r>
          </a:p>
          <a:p>
            <a:pPr algn="just">
              <a:lnSpc>
                <a:spcPts val="4759"/>
              </a:lnSpc>
            </a:p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068158" y="427249"/>
            <a:ext cx="1825228" cy="1698969"/>
          </a:xfrm>
          <a:custGeom>
            <a:avLst/>
            <a:gdLst/>
            <a:ahLst/>
            <a:cxnLst/>
            <a:rect r="r" b="b" t="t" l="l"/>
            <a:pathLst>
              <a:path h="1698969" w="1825228">
                <a:moveTo>
                  <a:pt x="0" y="0"/>
                </a:moveTo>
                <a:lnTo>
                  <a:pt x="1825228" y="0"/>
                </a:lnTo>
                <a:lnTo>
                  <a:pt x="1825228" y="1698969"/>
                </a:lnTo>
                <a:lnTo>
                  <a:pt x="0" y="16989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933138" y="8984922"/>
            <a:ext cx="1719371" cy="1216440"/>
          </a:xfrm>
          <a:custGeom>
            <a:avLst/>
            <a:gdLst/>
            <a:ahLst/>
            <a:cxnLst/>
            <a:rect r="r" b="b" t="t" l="l"/>
            <a:pathLst>
              <a:path h="1216440" w="1719371">
                <a:moveTo>
                  <a:pt x="0" y="0"/>
                </a:moveTo>
                <a:lnTo>
                  <a:pt x="1719371" y="0"/>
                </a:lnTo>
                <a:lnTo>
                  <a:pt x="1719371" y="1216440"/>
                </a:lnTo>
                <a:lnTo>
                  <a:pt x="0" y="12164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446421" y="9124370"/>
            <a:ext cx="1210235" cy="1028700"/>
          </a:xfrm>
          <a:custGeom>
            <a:avLst/>
            <a:gdLst/>
            <a:ahLst/>
            <a:cxnLst/>
            <a:rect r="r" b="b" t="t" l="l"/>
            <a:pathLst>
              <a:path h="1028700" w="1210235">
                <a:moveTo>
                  <a:pt x="0" y="0"/>
                </a:moveTo>
                <a:lnTo>
                  <a:pt x="1210235" y="0"/>
                </a:lnTo>
                <a:lnTo>
                  <a:pt x="1210235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977893" y="9096425"/>
            <a:ext cx="4532419" cy="987835"/>
          </a:xfrm>
          <a:custGeom>
            <a:avLst/>
            <a:gdLst/>
            <a:ahLst/>
            <a:cxnLst/>
            <a:rect r="r" b="b" t="t" l="l"/>
            <a:pathLst>
              <a:path h="987835" w="4532419">
                <a:moveTo>
                  <a:pt x="0" y="0"/>
                </a:moveTo>
                <a:lnTo>
                  <a:pt x="4532419" y="0"/>
                </a:lnTo>
                <a:lnTo>
                  <a:pt x="4532419" y="987835"/>
                </a:lnTo>
                <a:lnTo>
                  <a:pt x="0" y="9878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084946" y="9124370"/>
            <a:ext cx="635772" cy="937544"/>
          </a:xfrm>
          <a:custGeom>
            <a:avLst/>
            <a:gdLst/>
            <a:ahLst/>
            <a:cxnLst/>
            <a:rect r="r" b="b" t="t" l="l"/>
            <a:pathLst>
              <a:path h="937544" w="635772">
                <a:moveTo>
                  <a:pt x="0" y="0"/>
                </a:moveTo>
                <a:lnTo>
                  <a:pt x="635772" y="0"/>
                </a:lnTo>
                <a:lnTo>
                  <a:pt x="635772" y="937544"/>
                </a:lnTo>
                <a:lnTo>
                  <a:pt x="0" y="9375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3611" y="9037375"/>
            <a:ext cx="3427096" cy="1039235"/>
          </a:xfrm>
          <a:custGeom>
            <a:avLst/>
            <a:gdLst/>
            <a:ahLst/>
            <a:cxnLst/>
            <a:rect r="r" b="b" t="t" l="l"/>
            <a:pathLst>
              <a:path h="1039235" w="3427096">
                <a:moveTo>
                  <a:pt x="0" y="0"/>
                </a:moveTo>
                <a:lnTo>
                  <a:pt x="3427096" y="0"/>
                </a:lnTo>
                <a:lnTo>
                  <a:pt x="3427096" y="1039235"/>
                </a:lnTo>
                <a:lnTo>
                  <a:pt x="0" y="10392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912859" y="9096425"/>
            <a:ext cx="914912" cy="1143640"/>
          </a:xfrm>
          <a:custGeom>
            <a:avLst/>
            <a:gdLst/>
            <a:ahLst/>
            <a:cxnLst/>
            <a:rect r="r" b="b" t="t" l="l"/>
            <a:pathLst>
              <a:path h="1143640" w="914912">
                <a:moveTo>
                  <a:pt x="0" y="0"/>
                </a:moveTo>
                <a:lnTo>
                  <a:pt x="914912" y="0"/>
                </a:lnTo>
                <a:lnTo>
                  <a:pt x="914912" y="1143640"/>
                </a:lnTo>
                <a:lnTo>
                  <a:pt x="0" y="11436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AutoShape 9" id="9"/>
          <p:cNvSpPr/>
          <p:nvPr/>
        </p:nvSpPr>
        <p:spPr>
          <a:xfrm flipV="true">
            <a:off x="421253" y="8888290"/>
            <a:ext cx="17472133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9854380" y="2611002"/>
            <a:ext cx="7608181" cy="5064997"/>
          </a:xfrm>
          <a:custGeom>
            <a:avLst/>
            <a:gdLst/>
            <a:ahLst/>
            <a:cxnLst/>
            <a:rect r="r" b="b" t="t" l="l"/>
            <a:pathLst>
              <a:path h="5064997" w="7608181">
                <a:moveTo>
                  <a:pt x="0" y="0"/>
                </a:moveTo>
                <a:lnTo>
                  <a:pt x="7608181" y="0"/>
                </a:lnTo>
                <a:lnTo>
                  <a:pt x="7608181" y="5064996"/>
                </a:lnTo>
                <a:lnTo>
                  <a:pt x="0" y="506499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854380" y="2611002"/>
            <a:ext cx="7608181" cy="5064997"/>
          </a:xfrm>
          <a:custGeom>
            <a:avLst/>
            <a:gdLst/>
            <a:ahLst/>
            <a:cxnLst/>
            <a:rect r="r" b="b" t="t" l="l"/>
            <a:pathLst>
              <a:path h="5064997" w="7608181">
                <a:moveTo>
                  <a:pt x="0" y="0"/>
                </a:moveTo>
                <a:lnTo>
                  <a:pt x="7608181" y="0"/>
                </a:lnTo>
                <a:lnTo>
                  <a:pt x="7608181" y="5064996"/>
                </a:lnTo>
                <a:lnTo>
                  <a:pt x="0" y="506499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854380" y="2611002"/>
            <a:ext cx="7608181" cy="5064997"/>
          </a:xfrm>
          <a:custGeom>
            <a:avLst/>
            <a:gdLst/>
            <a:ahLst/>
            <a:cxnLst/>
            <a:rect r="r" b="b" t="t" l="l"/>
            <a:pathLst>
              <a:path h="5064997" w="7608181">
                <a:moveTo>
                  <a:pt x="0" y="0"/>
                </a:moveTo>
                <a:lnTo>
                  <a:pt x="7608181" y="0"/>
                </a:lnTo>
                <a:lnTo>
                  <a:pt x="7608181" y="5064996"/>
                </a:lnTo>
                <a:lnTo>
                  <a:pt x="0" y="506499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2686535" y="9008800"/>
            <a:ext cx="5206851" cy="1231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60"/>
              </a:lnSpc>
              <a:spcBef>
                <a:spcPct val="0"/>
              </a:spcBef>
            </a:pP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finansowano w ramach Programu „Działaj Lokalnie” Polsko-Amerykańskiej Fun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Wolności realizowanego przez Akademię Rozwoju Filan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pii w Pols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 oraz Lokalną Grup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ę 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działania „Cha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Kociewia, ze ś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odków Polsko-Am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rykańskiej Fundacji Wolno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ści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21253" y="695709"/>
            <a:ext cx="15077484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 spc="-390">
                <a:solidFill>
                  <a:srgbClr val="FD720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Borsuk - mrówkojad i fan czystości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90334" y="2419667"/>
            <a:ext cx="9533479" cy="6581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 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podziemny architekt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! Kopie rozległe, wielopoziomowe nory. Mają wiele wyjść i oddzielne komory "sypialne" i "toalety".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Jest 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wszystkożernym sprzątaczem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lasu. Zjada dżdżownice, owady, jagody, ale też... osy i szerszenie! Jego gruba sierść i skóra chronią go przed użądleniami.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Jest strasznym 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śpiochem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! Jesienią mocno tyje, a zimą zapada w 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płytki sen 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 wychodzi z nory tylko coś przegryźć.</a:t>
            </a:r>
          </a:p>
          <a:p>
            <a:pPr algn="just">
              <a:lnSpc>
                <a:spcPts val="4759"/>
              </a:lnSpc>
            </a:p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068158" y="427249"/>
            <a:ext cx="1825228" cy="1698969"/>
          </a:xfrm>
          <a:custGeom>
            <a:avLst/>
            <a:gdLst/>
            <a:ahLst/>
            <a:cxnLst/>
            <a:rect r="r" b="b" t="t" l="l"/>
            <a:pathLst>
              <a:path h="1698969" w="1825228">
                <a:moveTo>
                  <a:pt x="0" y="0"/>
                </a:moveTo>
                <a:lnTo>
                  <a:pt x="1825228" y="0"/>
                </a:lnTo>
                <a:lnTo>
                  <a:pt x="1825228" y="1698969"/>
                </a:lnTo>
                <a:lnTo>
                  <a:pt x="0" y="16989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933138" y="8984922"/>
            <a:ext cx="1719371" cy="1216440"/>
          </a:xfrm>
          <a:custGeom>
            <a:avLst/>
            <a:gdLst/>
            <a:ahLst/>
            <a:cxnLst/>
            <a:rect r="r" b="b" t="t" l="l"/>
            <a:pathLst>
              <a:path h="1216440" w="1719371">
                <a:moveTo>
                  <a:pt x="0" y="0"/>
                </a:moveTo>
                <a:lnTo>
                  <a:pt x="1719371" y="0"/>
                </a:lnTo>
                <a:lnTo>
                  <a:pt x="1719371" y="1216440"/>
                </a:lnTo>
                <a:lnTo>
                  <a:pt x="0" y="12164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446421" y="9124370"/>
            <a:ext cx="1210235" cy="1028700"/>
          </a:xfrm>
          <a:custGeom>
            <a:avLst/>
            <a:gdLst/>
            <a:ahLst/>
            <a:cxnLst/>
            <a:rect r="r" b="b" t="t" l="l"/>
            <a:pathLst>
              <a:path h="1028700" w="1210235">
                <a:moveTo>
                  <a:pt x="0" y="0"/>
                </a:moveTo>
                <a:lnTo>
                  <a:pt x="1210235" y="0"/>
                </a:lnTo>
                <a:lnTo>
                  <a:pt x="1210235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977893" y="9096425"/>
            <a:ext cx="4532419" cy="987835"/>
          </a:xfrm>
          <a:custGeom>
            <a:avLst/>
            <a:gdLst/>
            <a:ahLst/>
            <a:cxnLst/>
            <a:rect r="r" b="b" t="t" l="l"/>
            <a:pathLst>
              <a:path h="987835" w="4532419">
                <a:moveTo>
                  <a:pt x="0" y="0"/>
                </a:moveTo>
                <a:lnTo>
                  <a:pt x="4532419" y="0"/>
                </a:lnTo>
                <a:lnTo>
                  <a:pt x="4532419" y="987835"/>
                </a:lnTo>
                <a:lnTo>
                  <a:pt x="0" y="9878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084946" y="9124370"/>
            <a:ext cx="635772" cy="937544"/>
          </a:xfrm>
          <a:custGeom>
            <a:avLst/>
            <a:gdLst/>
            <a:ahLst/>
            <a:cxnLst/>
            <a:rect r="r" b="b" t="t" l="l"/>
            <a:pathLst>
              <a:path h="937544" w="635772">
                <a:moveTo>
                  <a:pt x="0" y="0"/>
                </a:moveTo>
                <a:lnTo>
                  <a:pt x="635772" y="0"/>
                </a:lnTo>
                <a:lnTo>
                  <a:pt x="635772" y="937544"/>
                </a:lnTo>
                <a:lnTo>
                  <a:pt x="0" y="9375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3611" y="9037375"/>
            <a:ext cx="3427096" cy="1039235"/>
          </a:xfrm>
          <a:custGeom>
            <a:avLst/>
            <a:gdLst/>
            <a:ahLst/>
            <a:cxnLst/>
            <a:rect r="r" b="b" t="t" l="l"/>
            <a:pathLst>
              <a:path h="1039235" w="3427096">
                <a:moveTo>
                  <a:pt x="0" y="0"/>
                </a:moveTo>
                <a:lnTo>
                  <a:pt x="3427096" y="0"/>
                </a:lnTo>
                <a:lnTo>
                  <a:pt x="3427096" y="1039235"/>
                </a:lnTo>
                <a:lnTo>
                  <a:pt x="0" y="10392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912859" y="9096425"/>
            <a:ext cx="914912" cy="1143640"/>
          </a:xfrm>
          <a:custGeom>
            <a:avLst/>
            <a:gdLst/>
            <a:ahLst/>
            <a:cxnLst/>
            <a:rect r="r" b="b" t="t" l="l"/>
            <a:pathLst>
              <a:path h="1143640" w="914912">
                <a:moveTo>
                  <a:pt x="0" y="0"/>
                </a:moveTo>
                <a:lnTo>
                  <a:pt x="914912" y="0"/>
                </a:lnTo>
                <a:lnTo>
                  <a:pt x="914912" y="1143640"/>
                </a:lnTo>
                <a:lnTo>
                  <a:pt x="0" y="11436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AutoShape 9" id="9"/>
          <p:cNvSpPr/>
          <p:nvPr/>
        </p:nvSpPr>
        <p:spPr>
          <a:xfrm flipV="true">
            <a:off x="421253" y="8888290"/>
            <a:ext cx="17472133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9854380" y="2611002"/>
            <a:ext cx="7608181" cy="5064997"/>
          </a:xfrm>
          <a:custGeom>
            <a:avLst/>
            <a:gdLst/>
            <a:ahLst/>
            <a:cxnLst/>
            <a:rect r="r" b="b" t="t" l="l"/>
            <a:pathLst>
              <a:path h="5064997" w="7608181">
                <a:moveTo>
                  <a:pt x="0" y="0"/>
                </a:moveTo>
                <a:lnTo>
                  <a:pt x="7608181" y="0"/>
                </a:lnTo>
                <a:lnTo>
                  <a:pt x="7608181" y="5064996"/>
                </a:lnTo>
                <a:lnTo>
                  <a:pt x="0" y="506499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854380" y="2611002"/>
            <a:ext cx="7608181" cy="5064997"/>
          </a:xfrm>
          <a:custGeom>
            <a:avLst/>
            <a:gdLst/>
            <a:ahLst/>
            <a:cxnLst/>
            <a:rect r="r" b="b" t="t" l="l"/>
            <a:pathLst>
              <a:path h="5064997" w="7608181">
                <a:moveTo>
                  <a:pt x="0" y="0"/>
                </a:moveTo>
                <a:lnTo>
                  <a:pt x="7608181" y="0"/>
                </a:lnTo>
                <a:lnTo>
                  <a:pt x="7608181" y="5064996"/>
                </a:lnTo>
                <a:lnTo>
                  <a:pt x="0" y="506499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854380" y="2611002"/>
            <a:ext cx="7608181" cy="5064997"/>
          </a:xfrm>
          <a:custGeom>
            <a:avLst/>
            <a:gdLst/>
            <a:ahLst/>
            <a:cxnLst/>
            <a:rect r="r" b="b" t="t" l="l"/>
            <a:pathLst>
              <a:path h="5064997" w="7608181">
                <a:moveTo>
                  <a:pt x="0" y="0"/>
                </a:moveTo>
                <a:lnTo>
                  <a:pt x="7608181" y="0"/>
                </a:lnTo>
                <a:lnTo>
                  <a:pt x="7608181" y="5064996"/>
                </a:lnTo>
                <a:lnTo>
                  <a:pt x="0" y="506499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9862097" y="2611002"/>
            <a:ext cx="7600464" cy="5064997"/>
          </a:xfrm>
          <a:custGeom>
            <a:avLst/>
            <a:gdLst/>
            <a:ahLst/>
            <a:cxnLst/>
            <a:rect r="r" b="b" t="t" l="l"/>
            <a:pathLst>
              <a:path h="5064997" w="7600464">
                <a:moveTo>
                  <a:pt x="0" y="0"/>
                </a:moveTo>
                <a:lnTo>
                  <a:pt x="7600464" y="0"/>
                </a:lnTo>
                <a:lnTo>
                  <a:pt x="7600464" y="5064996"/>
                </a:lnTo>
                <a:lnTo>
                  <a:pt x="0" y="506499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9854380" y="2629354"/>
            <a:ext cx="7622578" cy="5145240"/>
          </a:xfrm>
          <a:custGeom>
            <a:avLst/>
            <a:gdLst/>
            <a:ahLst/>
            <a:cxnLst/>
            <a:rect r="r" b="b" t="t" l="l"/>
            <a:pathLst>
              <a:path h="5145240" w="7622578">
                <a:moveTo>
                  <a:pt x="0" y="0"/>
                </a:moveTo>
                <a:lnTo>
                  <a:pt x="7622578" y="0"/>
                </a:lnTo>
                <a:lnTo>
                  <a:pt x="7622578" y="5145240"/>
                </a:lnTo>
                <a:lnTo>
                  <a:pt x="0" y="514524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2686535" y="9008800"/>
            <a:ext cx="5206851" cy="1231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60"/>
              </a:lnSpc>
              <a:spcBef>
                <a:spcPct val="0"/>
              </a:spcBef>
            </a:pP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finansowano w ramach Programu „Działaj Lokalnie” Polsko-Amerykańskiej Fun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Wolności realizowanego przez Akademię Rozwoju Filan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pii w Pols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 oraz Lokalną Grup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ę 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działania „Cha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Kociewia, ze ś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odków Polsko-Am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rykańskiej Fundacji Wolno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ści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21253" y="695709"/>
            <a:ext cx="15077484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 spc="-390">
                <a:solidFill>
                  <a:srgbClr val="FD720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Zając - Mistrz kamuflażu i sprintu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90334" y="2419667"/>
            <a:ext cx="9533479" cy="5981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 prawdziwy 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portowiec!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Pot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 biec z 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rędkośc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ą naw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 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70 km/h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 skakać.           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 metry!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Jest mistrz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 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chowanego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Je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go szare-brązowe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futr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o, t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zw. s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ierść ochronna, idealnie 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wta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pi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się w jesienną i wiosenną ziemię.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Mówi się, że 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"słyszy jak zając"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– i to prawda! Jego długie uszy (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słuchy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 obracają się jak radary, 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wy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łapując naj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ci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chsz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dźwięki 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068158" y="427249"/>
            <a:ext cx="1825228" cy="1698969"/>
          </a:xfrm>
          <a:custGeom>
            <a:avLst/>
            <a:gdLst/>
            <a:ahLst/>
            <a:cxnLst/>
            <a:rect r="r" b="b" t="t" l="l"/>
            <a:pathLst>
              <a:path h="1698969" w="1825228">
                <a:moveTo>
                  <a:pt x="0" y="0"/>
                </a:moveTo>
                <a:lnTo>
                  <a:pt x="1825228" y="0"/>
                </a:lnTo>
                <a:lnTo>
                  <a:pt x="1825228" y="1698969"/>
                </a:lnTo>
                <a:lnTo>
                  <a:pt x="0" y="16989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933138" y="8984922"/>
            <a:ext cx="1719371" cy="1216440"/>
          </a:xfrm>
          <a:custGeom>
            <a:avLst/>
            <a:gdLst/>
            <a:ahLst/>
            <a:cxnLst/>
            <a:rect r="r" b="b" t="t" l="l"/>
            <a:pathLst>
              <a:path h="1216440" w="1719371">
                <a:moveTo>
                  <a:pt x="0" y="0"/>
                </a:moveTo>
                <a:lnTo>
                  <a:pt x="1719371" y="0"/>
                </a:lnTo>
                <a:lnTo>
                  <a:pt x="1719371" y="1216440"/>
                </a:lnTo>
                <a:lnTo>
                  <a:pt x="0" y="12164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446421" y="9124370"/>
            <a:ext cx="1210235" cy="1028700"/>
          </a:xfrm>
          <a:custGeom>
            <a:avLst/>
            <a:gdLst/>
            <a:ahLst/>
            <a:cxnLst/>
            <a:rect r="r" b="b" t="t" l="l"/>
            <a:pathLst>
              <a:path h="1028700" w="1210235">
                <a:moveTo>
                  <a:pt x="0" y="0"/>
                </a:moveTo>
                <a:lnTo>
                  <a:pt x="1210235" y="0"/>
                </a:lnTo>
                <a:lnTo>
                  <a:pt x="1210235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977893" y="9096425"/>
            <a:ext cx="4532419" cy="987835"/>
          </a:xfrm>
          <a:custGeom>
            <a:avLst/>
            <a:gdLst/>
            <a:ahLst/>
            <a:cxnLst/>
            <a:rect r="r" b="b" t="t" l="l"/>
            <a:pathLst>
              <a:path h="987835" w="4532419">
                <a:moveTo>
                  <a:pt x="0" y="0"/>
                </a:moveTo>
                <a:lnTo>
                  <a:pt x="4532419" y="0"/>
                </a:lnTo>
                <a:lnTo>
                  <a:pt x="4532419" y="987835"/>
                </a:lnTo>
                <a:lnTo>
                  <a:pt x="0" y="9878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084946" y="9124370"/>
            <a:ext cx="635772" cy="937544"/>
          </a:xfrm>
          <a:custGeom>
            <a:avLst/>
            <a:gdLst/>
            <a:ahLst/>
            <a:cxnLst/>
            <a:rect r="r" b="b" t="t" l="l"/>
            <a:pathLst>
              <a:path h="937544" w="635772">
                <a:moveTo>
                  <a:pt x="0" y="0"/>
                </a:moveTo>
                <a:lnTo>
                  <a:pt x="635772" y="0"/>
                </a:lnTo>
                <a:lnTo>
                  <a:pt x="635772" y="937544"/>
                </a:lnTo>
                <a:lnTo>
                  <a:pt x="0" y="9375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3611" y="9037375"/>
            <a:ext cx="3427096" cy="1039235"/>
          </a:xfrm>
          <a:custGeom>
            <a:avLst/>
            <a:gdLst/>
            <a:ahLst/>
            <a:cxnLst/>
            <a:rect r="r" b="b" t="t" l="l"/>
            <a:pathLst>
              <a:path h="1039235" w="3427096">
                <a:moveTo>
                  <a:pt x="0" y="0"/>
                </a:moveTo>
                <a:lnTo>
                  <a:pt x="3427096" y="0"/>
                </a:lnTo>
                <a:lnTo>
                  <a:pt x="3427096" y="1039235"/>
                </a:lnTo>
                <a:lnTo>
                  <a:pt x="0" y="10392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912859" y="9096425"/>
            <a:ext cx="914912" cy="1143640"/>
          </a:xfrm>
          <a:custGeom>
            <a:avLst/>
            <a:gdLst/>
            <a:ahLst/>
            <a:cxnLst/>
            <a:rect r="r" b="b" t="t" l="l"/>
            <a:pathLst>
              <a:path h="1143640" w="914912">
                <a:moveTo>
                  <a:pt x="0" y="0"/>
                </a:moveTo>
                <a:lnTo>
                  <a:pt x="914912" y="0"/>
                </a:lnTo>
                <a:lnTo>
                  <a:pt x="914912" y="1143640"/>
                </a:lnTo>
                <a:lnTo>
                  <a:pt x="0" y="11436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AutoShape 9" id="9"/>
          <p:cNvSpPr/>
          <p:nvPr/>
        </p:nvSpPr>
        <p:spPr>
          <a:xfrm flipV="true">
            <a:off x="421253" y="8888290"/>
            <a:ext cx="17472133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9854380" y="2611002"/>
            <a:ext cx="7608181" cy="5064997"/>
          </a:xfrm>
          <a:custGeom>
            <a:avLst/>
            <a:gdLst/>
            <a:ahLst/>
            <a:cxnLst/>
            <a:rect r="r" b="b" t="t" l="l"/>
            <a:pathLst>
              <a:path h="5064997" w="7608181">
                <a:moveTo>
                  <a:pt x="0" y="0"/>
                </a:moveTo>
                <a:lnTo>
                  <a:pt x="7608181" y="0"/>
                </a:lnTo>
                <a:lnTo>
                  <a:pt x="7608181" y="5064996"/>
                </a:lnTo>
                <a:lnTo>
                  <a:pt x="0" y="506499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854380" y="2611002"/>
            <a:ext cx="7608181" cy="5064997"/>
          </a:xfrm>
          <a:custGeom>
            <a:avLst/>
            <a:gdLst/>
            <a:ahLst/>
            <a:cxnLst/>
            <a:rect r="r" b="b" t="t" l="l"/>
            <a:pathLst>
              <a:path h="5064997" w="7608181">
                <a:moveTo>
                  <a:pt x="0" y="0"/>
                </a:moveTo>
                <a:lnTo>
                  <a:pt x="7608181" y="0"/>
                </a:lnTo>
                <a:lnTo>
                  <a:pt x="7608181" y="5064996"/>
                </a:lnTo>
                <a:lnTo>
                  <a:pt x="0" y="506499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854380" y="2611002"/>
            <a:ext cx="7608181" cy="5064997"/>
          </a:xfrm>
          <a:custGeom>
            <a:avLst/>
            <a:gdLst/>
            <a:ahLst/>
            <a:cxnLst/>
            <a:rect r="r" b="b" t="t" l="l"/>
            <a:pathLst>
              <a:path h="5064997" w="7608181">
                <a:moveTo>
                  <a:pt x="0" y="0"/>
                </a:moveTo>
                <a:lnTo>
                  <a:pt x="7608181" y="0"/>
                </a:lnTo>
                <a:lnTo>
                  <a:pt x="7608181" y="5064996"/>
                </a:lnTo>
                <a:lnTo>
                  <a:pt x="0" y="506499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9862097" y="2611002"/>
            <a:ext cx="7600464" cy="5064997"/>
          </a:xfrm>
          <a:custGeom>
            <a:avLst/>
            <a:gdLst/>
            <a:ahLst/>
            <a:cxnLst/>
            <a:rect r="r" b="b" t="t" l="l"/>
            <a:pathLst>
              <a:path h="5064997" w="7600464">
                <a:moveTo>
                  <a:pt x="0" y="0"/>
                </a:moveTo>
                <a:lnTo>
                  <a:pt x="7600464" y="0"/>
                </a:lnTo>
                <a:lnTo>
                  <a:pt x="7600464" y="5064996"/>
                </a:lnTo>
                <a:lnTo>
                  <a:pt x="0" y="506499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2686535" y="9008800"/>
            <a:ext cx="5206851" cy="1231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60"/>
              </a:lnSpc>
              <a:spcBef>
                <a:spcPct val="0"/>
              </a:spcBef>
            </a:pP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finansowano w ramach Programu „Działaj Lokalnie” Polsko-Amerykańskiej Fun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Wolności realizowanego przez Akademię Rozwoju Filan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pii w Pols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 oraz Lokalną Grup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ę 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działania „Cha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Kociewia, ze ś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odków Polsko-Am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rykańskiej Fundacji Wolno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ści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21253" y="695709"/>
            <a:ext cx="15077484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 spc="-390">
                <a:solidFill>
                  <a:srgbClr val="FD720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Wilk - Niezbędny szef lasu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90334" y="2419667"/>
            <a:ext cx="9533479" cy="6581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 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perdrapieżnik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co z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acz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że nie m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natu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alny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wrogów.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Żyj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 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ściśle 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zor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ganizowa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ny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r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inach – 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watahach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R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ądzi nią para alfa – mama i tata. Tylko oni mają młode, a cała wataha pomaga je wychować i karmić.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Porozumiewają się 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wyciem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– wycie wilka słychać nawet z odległo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ś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 km!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 P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ls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ce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są 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ściśle chronione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toteż nie wolno na nie polować</a:t>
            </a:r>
          </a:p>
          <a:p>
            <a:pPr algn="just">
              <a:lnSpc>
                <a:spcPts val="4759"/>
              </a:lnSpc>
            </a:pP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068158" y="427249"/>
            <a:ext cx="1825228" cy="1698969"/>
          </a:xfrm>
          <a:custGeom>
            <a:avLst/>
            <a:gdLst/>
            <a:ahLst/>
            <a:cxnLst/>
            <a:rect r="r" b="b" t="t" l="l"/>
            <a:pathLst>
              <a:path h="1698969" w="1825228">
                <a:moveTo>
                  <a:pt x="0" y="0"/>
                </a:moveTo>
                <a:lnTo>
                  <a:pt x="1825228" y="0"/>
                </a:lnTo>
                <a:lnTo>
                  <a:pt x="1825228" y="1698969"/>
                </a:lnTo>
                <a:lnTo>
                  <a:pt x="0" y="16989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933138" y="8984922"/>
            <a:ext cx="1719371" cy="1216440"/>
          </a:xfrm>
          <a:custGeom>
            <a:avLst/>
            <a:gdLst/>
            <a:ahLst/>
            <a:cxnLst/>
            <a:rect r="r" b="b" t="t" l="l"/>
            <a:pathLst>
              <a:path h="1216440" w="1719371">
                <a:moveTo>
                  <a:pt x="0" y="0"/>
                </a:moveTo>
                <a:lnTo>
                  <a:pt x="1719371" y="0"/>
                </a:lnTo>
                <a:lnTo>
                  <a:pt x="1719371" y="1216440"/>
                </a:lnTo>
                <a:lnTo>
                  <a:pt x="0" y="12164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446421" y="9124370"/>
            <a:ext cx="1210235" cy="1028700"/>
          </a:xfrm>
          <a:custGeom>
            <a:avLst/>
            <a:gdLst/>
            <a:ahLst/>
            <a:cxnLst/>
            <a:rect r="r" b="b" t="t" l="l"/>
            <a:pathLst>
              <a:path h="1028700" w="1210235">
                <a:moveTo>
                  <a:pt x="0" y="0"/>
                </a:moveTo>
                <a:lnTo>
                  <a:pt x="1210235" y="0"/>
                </a:lnTo>
                <a:lnTo>
                  <a:pt x="1210235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977893" y="9096425"/>
            <a:ext cx="4532419" cy="987835"/>
          </a:xfrm>
          <a:custGeom>
            <a:avLst/>
            <a:gdLst/>
            <a:ahLst/>
            <a:cxnLst/>
            <a:rect r="r" b="b" t="t" l="l"/>
            <a:pathLst>
              <a:path h="987835" w="4532419">
                <a:moveTo>
                  <a:pt x="0" y="0"/>
                </a:moveTo>
                <a:lnTo>
                  <a:pt x="4532419" y="0"/>
                </a:lnTo>
                <a:lnTo>
                  <a:pt x="4532419" y="987835"/>
                </a:lnTo>
                <a:lnTo>
                  <a:pt x="0" y="9878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084946" y="9124370"/>
            <a:ext cx="635772" cy="937544"/>
          </a:xfrm>
          <a:custGeom>
            <a:avLst/>
            <a:gdLst/>
            <a:ahLst/>
            <a:cxnLst/>
            <a:rect r="r" b="b" t="t" l="l"/>
            <a:pathLst>
              <a:path h="937544" w="635772">
                <a:moveTo>
                  <a:pt x="0" y="0"/>
                </a:moveTo>
                <a:lnTo>
                  <a:pt x="635772" y="0"/>
                </a:lnTo>
                <a:lnTo>
                  <a:pt x="635772" y="937544"/>
                </a:lnTo>
                <a:lnTo>
                  <a:pt x="0" y="9375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3611" y="9037375"/>
            <a:ext cx="3427096" cy="1039235"/>
          </a:xfrm>
          <a:custGeom>
            <a:avLst/>
            <a:gdLst/>
            <a:ahLst/>
            <a:cxnLst/>
            <a:rect r="r" b="b" t="t" l="l"/>
            <a:pathLst>
              <a:path h="1039235" w="3427096">
                <a:moveTo>
                  <a:pt x="0" y="0"/>
                </a:moveTo>
                <a:lnTo>
                  <a:pt x="3427096" y="0"/>
                </a:lnTo>
                <a:lnTo>
                  <a:pt x="3427096" y="1039235"/>
                </a:lnTo>
                <a:lnTo>
                  <a:pt x="0" y="10392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912859" y="9096425"/>
            <a:ext cx="914912" cy="1143640"/>
          </a:xfrm>
          <a:custGeom>
            <a:avLst/>
            <a:gdLst/>
            <a:ahLst/>
            <a:cxnLst/>
            <a:rect r="r" b="b" t="t" l="l"/>
            <a:pathLst>
              <a:path h="1143640" w="914912">
                <a:moveTo>
                  <a:pt x="0" y="0"/>
                </a:moveTo>
                <a:lnTo>
                  <a:pt x="914912" y="0"/>
                </a:lnTo>
                <a:lnTo>
                  <a:pt x="914912" y="1143640"/>
                </a:lnTo>
                <a:lnTo>
                  <a:pt x="0" y="11436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AutoShape 9" id="9"/>
          <p:cNvSpPr/>
          <p:nvPr/>
        </p:nvSpPr>
        <p:spPr>
          <a:xfrm flipV="true">
            <a:off x="421253" y="8888290"/>
            <a:ext cx="17472133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0" id="10"/>
          <p:cNvSpPr txBox="true"/>
          <p:nvPr/>
        </p:nvSpPr>
        <p:spPr>
          <a:xfrm rot="0">
            <a:off x="12686535" y="9008800"/>
            <a:ext cx="5206851" cy="1231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60"/>
              </a:lnSpc>
              <a:spcBef>
                <a:spcPct val="0"/>
              </a:spcBef>
            </a:pP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finansowano w ramach Programu „Działaj Lokalnie” Polsko-Amerykańskiej Fun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Wolności realizowanego przez Akademię Rozwoju Filan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pii w Pols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 oraz Lokalną Grup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ę 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działania „Cha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Kociewia, ze ś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odków Polsko-Am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rykańskiej Fundacji Wolno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ści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21253" y="695709"/>
            <a:ext cx="15077484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 spc="-390">
                <a:solidFill>
                  <a:srgbClr val="FD720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Wasza misja: Konkurs! "Leśny Detektyw"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4802" y="2154750"/>
            <a:ext cx="12651026" cy="6581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AutoNum type="arabicPeriod" startAt="1"/>
            </a:pP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Zadanie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Wybierz jedn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o!</a:t>
            </a:r>
          </a:p>
          <a:p>
            <a:pPr algn="l" marL="1468119" indent="-489373" lvl="2">
              <a:lnSpc>
                <a:spcPts val="4759"/>
              </a:lnSpc>
              <a:buAutoNum type="alphaLcPeriod" startAt="1"/>
            </a:pP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"Zwierzaki cudaki"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Wykonaj pracę plastyczną (rysunek, malunek, wycinanka, model z masy solnej) przedstawiającą dowolne zwierzę z naszych lasów.</a:t>
            </a:r>
          </a:p>
          <a:p>
            <a:pPr algn="l" marL="1468119" indent="-489373" lvl="2">
              <a:lnSpc>
                <a:spcPts val="4759"/>
              </a:lnSpc>
              <a:buAutoNum type="alphaLcPeriod" startAt="1"/>
            </a:pP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"Tropem leśnych zwierząt"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Zrób zdjęcie i opisz ślad zwierzęcia (trop), który znajdziesz na spacerze.</a:t>
            </a:r>
          </a:p>
          <a:p>
            <a:pPr algn="l" marL="1468119" indent="-489373" lvl="2">
              <a:lnSpc>
                <a:spcPts val="4759"/>
              </a:lnSpc>
              <a:buAutoNum type="alphaLcPeriod" startAt="1"/>
            </a:pP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"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Wiersz o lesie"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Ułóż krótki, rymowany wierszyk (4-6 zwrotek) o dowolnym zwierzęciu.</a:t>
            </a:r>
          </a:p>
          <a:p>
            <a:pPr algn="l" marL="734059" indent="-367030" lvl="1">
              <a:lnSpc>
                <a:spcPts val="4759"/>
              </a:lnSpc>
              <a:buAutoNum type="arabicPeriod" startAt="1"/>
            </a:pP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Termin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Prace oddajemy do nauczyciela do </a:t>
            </a:r>
            <a:r>
              <a:rPr lang="en-US" b="true" sz="3399" u="sng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31.10.2025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l" marL="734059" indent="-367030" lvl="1">
              <a:lnSpc>
                <a:spcPts val="4759"/>
              </a:lnSpc>
              <a:buAutoNum type="arabicPeriod" startAt="1"/>
            </a:pP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Nagrody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Nagrody 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niespodzianki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czekają! Rozstrzygnięcie na ostatnim spotkaniu.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2889243" y="2759521"/>
            <a:ext cx="5218988" cy="5438273"/>
          </a:xfrm>
          <a:custGeom>
            <a:avLst/>
            <a:gdLst/>
            <a:ahLst/>
            <a:cxnLst/>
            <a:rect r="r" b="b" t="t" l="l"/>
            <a:pathLst>
              <a:path h="5438273" w="5218988">
                <a:moveTo>
                  <a:pt x="0" y="0"/>
                </a:moveTo>
                <a:lnTo>
                  <a:pt x="5218987" y="0"/>
                </a:lnTo>
                <a:lnTo>
                  <a:pt x="5218987" y="5438273"/>
                </a:lnTo>
                <a:lnTo>
                  <a:pt x="0" y="543827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fade/>
  </p:transition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068158" y="427249"/>
            <a:ext cx="1825228" cy="1698969"/>
          </a:xfrm>
          <a:custGeom>
            <a:avLst/>
            <a:gdLst/>
            <a:ahLst/>
            <a:cxnLst/>
            <a:rect r="r" b="b" t="t" l="l"/>
            <a:pathLst>
              <a:path h="1698969" w="1825228">
                <a:moveTo>
                  <a:pt x="0" y="0"/>
                </a:moveTo>
                <a:lnTo>
                  <a:pt x="1825228" y="0"/>
                </a:lnTo>
                <a:lnTo>
                  <a:pt x="1825228" y="1698969"/>
                </a:lnTo>
                <a:lnTo>
                  <a:pt x="0" y="16989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933138" y="8984922"/>
            <a:ext cx="1719371" cy="1216440"/>
          </a:xfrm>
          <a:custGeom>
            <a:avLst/>
            <a:gdLst/>
            <a:ahLst/>
            <a:cxnLst/>
            <a:rect r="r" b="b" t="t" l="l"/>
            <a:pathLst>
              <a:path h="1216440" w="1719371">
                <a:moveTo>
                  <a:pt x="0" y="0"/>
                </a:moveTo>
                <a:lnTo>
                  <a:pt x="1719371" y="0"/>
                </a:lnTo>
                <a:lnTo>
                  <a:pt x="1719371" y="1216440"/>
                </a:lnTo>
                <a:lnTo>
                  <a:pt x="0" y="12164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446421" y="9124370"/>
            <a:ext cx="1210235" cy="1028700"/>
          </a:xfrm>
          <a:custGeom>
            <a:avLst/>
            <a:gdLst/>
            <a:ahLst/>
            <a:cxnLst/>
            <a:rect r="r" b="b" t="t" l="l"/>
            <a:pathLst>
              <a:path h="1028700" w="1210235">
                <a:moveTo>
                  <a:pt x="0" y="0"/>
                </a:moveTo>
                <a:lnTo>
                  <a:pt x="1210235" y="0"/>
                </a:lnTo>
                <a:lnTo>
                  <a:pt x="1210235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977893" y="9096425"/>
            <a:ext cx="4532419" cy="987835"/>
          </a:xfrm>
          <a:custGeom>
            <a:avLst/>
            <a:gdLst/>
            <a:ahLst/>
            <a:cxnLst/>
            <a:rect r="r" b="b" t="t" l="l"/>
            <a:pathLst>
              <a:path h="987835" w="4532419">
                <a:moveTo>
                  <a:pt x="0" y="0"/>
                </a:moveTo>
                <a:lnTo>
                  <a:pt x="4532419" y="0"/>
                </a:lnTo>
                <a:lnTo>
                  <a:pt x="4532419" y="987835"/>
                </a:lnTo>
                <a:lnTo>
                  <a:pt x="0" y="9878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084946" y="9124370"/>
            <a:ext cx="635772" cy="937544"/>
          </a:xfrm>
          <a:custGeom>
            <a:avLst/>
            <a:gdLst/>
            <a:ahLst/>
            <a:cxnLst/>
            <a:rect r="r" b="b" t="t" l="l"/>
            <a:pathLst>
              <a:path h="937544" w="635772">
                <a:moveTo>
                  <a:pt x="0" y="0"/>
                </a:moveTo>
                <a:lnTo>
                  <a:pt x="635772" y="0"/>
                </a:lnTo>
                <a:lnTo>
                  <a:pt x="635772" y="937544"/>
                </a:lnTo>
                <a:lnTo>
                  <a:pt x="0" y="9375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3611" y="9037375"/>
            <a:ext cx="3427096" cy="1039235"/>
          </a:xfrm>
          <a:custGeom>
            <a:avLst/>
            <a:gdLst/>
            <a:ahLst/>
            <a:cxnLst/>
            <a:rect r="r" b="b" t="t" l="l"/>
            <a:pathLst>
              <a:path h="1039235" w="3427096">
                <a:moveTo>
                  <a:pt x="0" y="0"/>
                </a:moveTo>
                <a:lnTo>
                  <a:pt x="3427096" y="0"/>
                </a:lnTo>
                <a:lnTo>
                  <a:pt x="3427096" y="1039235"/>
                </a:lnTo>
                <a:lnTo>
                  <a:pt x="0" y="10392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912859" y="9096425"/>
            <a:ext cx="914912" cy="1143640"/>
          </a:xfrm>
          <a:custGeom>
            <a:avLst/>
            <a:gdLst/>
            <a:ahLst/>
            <a:cxnLst/>
            <a:rect r="r" b="b" t="t" l="l"/>
            <a:pathLst>
              <a:path h="1143640" w="914912">
                <a:moveTo>
                  <a:pt x="0" y="0"/>
                </a:moveTo>
                <a:lnTo>
                  <a:pt x="914912" y="0"/>
                </a:lnTo>
                <a:lnTo>
                  <a:pt x="914912" y="1143640"/>
                </a:lnTo>
                <a:lnTo>
                  <a:pt x="0" y="11436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AutoShape 9" id="9"/>
          <p:cNvSpPr/>
          <p:nvPr/>
        </p:nvSpPr>
        <p:spPr>
          <a:xfrm flipV="true">
            <a:off x="421253" y="8888290"/>
            <a:ext cx="17472133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0340442" y="2916952"/>
            <a:ext cx="7552945" cy="5638893"/>
          </a:xfrm>
          <a:custGeom>
            <a:avLst/>
            <a:gdLst/>
            <a:ahLst/>
            <a:cxnLst/>
            <a:rect r="r" b="b" t="t" l="l"/>
            <a:pathLst>
              <a:path h="5638893" w="7552945">
                <a:moveTo>
                  <a:pt x="0" y="0"/>
                </a:moveTo>
                <a:lnTo>
                  <a:pt x="7552944" y="0"/>
                </a:lnTo>
                <a:lnTo>
                  <a:pt x="7552944" y="5638893"/>
                </a:lnTo>
                <a:lnTo>
                  <a:pt x="0" y="563889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2686535" y="9008800"/>
            <a:ext cx="5206851" cy="1231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60"/>
              </a:lnSpc>
              <a:spcBef>
                <a:spcPct val="0"/>
              </a:spcBef>
            </a:pP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finansowano w ramach Programu „Działaj Lokalnie” Polsko-Amerykańskiej Fun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Wolności realizowanego przez Akademię Rozwoju Filan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pii w Pols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 oraz Lokalną Grup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ę 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działania „Cha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Kociewia, ze ś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odków Polsko-Am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rykańskiej Fundacji Wolno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ści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21253" y="695709"/>
            <a:ext cx="15077484" cy="2105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spc="-390">
                <a:solidFill>
                  <a:srgbClr val="FD720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Podsumowanie i pytania: </a:t>
            </a:r>
          </a:p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 spc="-390">
                <a:solidFill>
                  <a:srgbClr val="FD720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Myśliwi = Przyjaciele Przyrody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60487" y="3111155"/>
            <a:ext cx="9907971" cy="4780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Myśliwi t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zarządcy populacji zwierząt.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Ich praca to głównie 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ochrona, dokarmianie i obserwacja.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Współpracują z leśnikami dla 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dobra całego lasu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Działają w kołach łowieckich, tak jak 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"Rogacz" w Starogardzie Gdańskim.</a:t>
            </a:r>
          </a:p>
          <a:p>
            <a:pPr algn="just">
              <a:lnSpc>
                <a:spcPts val="4759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931218" y="7564558"/>
            <a:ext cx="8212782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true">
                <a:solidFill>
                  <a:srgbClr val="FD720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Czy</a:t>
            </a:r>
            <a:r>
              <a:rPr lang="en-US" b="true" sz="5000">
                <a:solidFill>
                  <a:srgbClr val="FD720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macie jakieś pytania?</a:t>
            </a:r>
            <a:r>
              <a:rPr lang="en-US" sz="5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068158" y="427249"/>
            <a:ext cx="1825228" cy="1698969"/>
          </a:xfrm>
          <a:custGeom>
            <a:avLst/>
            <a:gdLst/>
            <a:ahLst/>
            <a:cxnLst/>
            <a:rect r="r" b="b" t="t" l="l"/>
            <a:pathLst>
              <a:path h="1698969" w="1825228">
                <a:moveTo>
                  <a:pt x="0" y="0"/>
                </a:moveTo>
                <a:lnTo>
                  <a:pt x="1825228" y="0"/>
                </a:lnTo>
                <a:lnTo>
                  <a:pt x="1825228" y="1698969"/>
                </a:lnTo>
                <a:lnTo>
                  <a:pt x="0" y="16989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933138" y="8984922"/>
            <a:ext cx="1719371" cy="1216440"/>
          </a:xfrm>
          <a:custGeom>
            <a:avLst/>
            <a:gdLst/>
            <a:ahLst/>
            <a:cxnLst/>
            <a:rect r="r" b="b" t="t" l="l"/>
            <a:pathLst>
              <a:path h="1216440" w="1719371">
                <a:moveTo>
                  <a:pt x="0" y="0"/>
                </a:moveTo>
                <a:lnTo>
                  <a:pt x="1719371" y="0"/>
                </a:lnTo>
                <a:lnTo>
                  <a:pt x="1719371" y="1216440"/>
                </a:lnTo>
                <a:lnTo>
                  <a:pt x="0" y="12164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446421" y="9124370"/>
            <a:ext cx="1210235" cy="1028700"/>
          </a:xfrm>
          <a:custGeom>
            <a:avLst/>
            <a:gdLst/>
            <a:ahLst/>
            <a:cxnLst/>
            <a:rect r="r" b="b" t="t" l="l"/>
            <a:pathLst>
              <a:path h="1028700" w="1210235">
                <a:moveTo>
                  <a:pt x="0" y="0"/>
                </a:moveTo>
                <a:lnTo>
                  <a:pt x="1210235" y="0"/>
                </a:lnTo>
                <a:lnTo>
                  <a:pt x="1210235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977893" y="9096425"/>
            <a:ext cx="4532419" cy="987835"/>
          </a:xfrm>
          <a:custGeom>
            <a:avLst/>
            <a:gdLst/>
            <a:ahLst/>
            <a:cxnLst/>
            <a:rect r="r" b="b" t="t" l="l"/>
            <a:pathLst>
              <a:path h="987835" w="4532419">
                <a:moveTo>
                  <a:pt x="0" y="0"/>
                </a:moveTo>
                <a:lnTo>
                  <a:pt x="4532419" y="0"/>
                </a:lnTo>
                <a:lnTo>
                  <a:pt x="4532419" y="987835"/>
                </a:lnTo>
                <a:lnTo>
                  <a:pt x="0" y="9878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084946" y="9124370"/>
            <a:ext cx="635772" cy="937544"/>
          </a:xfrm>
          <a:custGeom>
            <a:avLst/>
            <a:gdLst/>
            <a:ahLst/>
            <a:cxnLst/>
            <a:rect r="r" b="b" t="t" l="l"/>
            <a:pathLst>
              <a:path h="937544" w="635772">
                <a:moveTo>
                  <a:pt x="0" y="0"/>
                </a:moveTo>
                <a:lnTo>
                  <a:pt x="635772" y="0"/>
                </a:lnTo>
                <a:lnTo>
                  <a:pt x="635772" y="937544"/>
                </a:lnTo>
                <a:lnTo>
                  <a:pt x="0" y="9375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3611" y="9037375"/>
            <a:ext cx="3427096" cy="1039235"/>
          </a:xfrm>
          <a:custGeom>
            <a:avLst/>
            <a:gdLst/>
            <a:ahLst/>
            <a:cxnLst/>
            <a:rect r="r" b="b" t="t" l="l"/>
            <a:pathLst>
              <a:path h="1039235" w="3427096">
                <a:moveTo>
                  <a:pt x="0" y="0"/>
                </a:moveTo>
                <a:lnTo>
                  <a:pt x="3427096" y="0"/>
                </a:lnTo>
                <a:lnTo>
                  <a:pt x="3427096" y="1039235"/>
                </a:lnTo>
                <a:lnTo>
                  <a:pt x="0" y="10392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912859" y="9096425"/>
            <a:ext cx="914912" cy="1143640"/>
          </a:xfrm>
          <a:custGeom>
            <a:avLst/>
            <a:gdLst/>
            <a:ahLst/>
            <a:cxnLst/>
            <a:rect r="r" b="b" t="t" l="l"/>
            <a:pathLst>
              <a:path h="1143640" w="914912">
                <a:moveTo>
                  <a:pt x="0" y="0"/>
                </a:moveTo>
                <a:lnTo>
                  <a:pt x="914912" y="0"/>
                </a:lnTo>
                <a:lnTo>
                  <a:pt x="914912" y="1143640"/>
                </a:lnTo>
                <a:lnTo>
                  <a:pt x="0" y="11436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AutoShape 9" id="9"/>
          <p:cNvSpPr/>
          <p:nvPr/>
        </p:nvSpPr>
        <p:spPr>
          <a:xfrm flipV="true">
            <a:off x="421253" y="8888290"/>
            <a:ext cx="17472133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0" id="10"/>
          <p:cNvSpPr txBox="true"/>
          <p:nvPr/>
        </p:nvSpPr>
        <p:spPr>
          <a:xfrm rot="0">
            <a:off x="12686535" y="9008800"/>
            <a:ext cx="5206851" cy="1231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60"/>
              </a:lnSpc>
              <a:spcBef>
                <a:spcPct val="0"/>
              </a:spcBef>
            </a:pP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finansowano w ramach Programu „Działaj Lokalnie” Polsko-Amerykańskiej Fun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Wolności realizowanego przez Akademię Rozwoju Filan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pii w Pols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 oraz Lokalną Grup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ę 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działania „Cha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Kociewia, ze ś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odków Polsko-Am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rykańskiej Fundacji Wolno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ści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21253" y="695709"/>
            <a:ext cx="15077484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 spc="-390">
                <a:solidFill>
                  <a:srgbClr val="FD720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Dziękujemy za uwagę!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512523" y="2471121"/>
            <a:ext cx="6984490" cy="440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true">
                <a:solidFill>
                  <a:srgbClr val="FD720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Pa</a:t>
            </a:r>
            <a:r>
              <a:rPr lang="en-US" b="true" sz="5000">
                <a:solidFill>
                  <a:srgbClr val="FD720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miętajcie, że las to </a:t>
            </a:r>
            <a:r>
              <a:rPr lang="en-US" b="true" sz="5000" u="sng">
                <a:solidFill>
                  <a:srgbClr val="FD720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dom zwierząt</a:t>
            </a:r>
            <a:r>
              <a:rPr lang="en-US" b="true" sz="5000">
                <a:solidFill>
                  <a:srgbClr val="FD720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 </a:t>
            </a:r>
          </a:p>
          <a:p>
            <a:pPr algn="ctr">
              <a:lnSpc>
                <a:spcPts val="7000"/>
              </a:lnSpc>
            </a:pPr>
          </a:p>
          <a:p>
            <a:pPr algn="ctr">
              <a:lnSpc>
                <a:spcPts val="7000"/>
              </a:lnSpc>
            </a:pPr>
            <a:r>
              <a:rPr lang="en-US" b="true" sz="5000">
                <a:solidFill>
                  <a:srgbClr val="FD720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Zachowujmy się w nim jak</a:t>
            </a:r>
            <a:r>
              <a:rPr lang="en-US" b="true" sz="5000">
                <a:solidFill>
                  <a:srgbClr val="FD720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5000" u="sng">
                <a:solidFill>
                  <a:srgbClr val="FD720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goście!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645682" y="2575896"/>
            <a:ext cx="5601476" cy="5063119"/>
          </a:xfrm>
          <a:custGeom>
            <a:avLst/>
            <a:gdLst/>
            <a:ahLst/>
            <a:cxnLst/>
            <a:rect r="r" b="b" t="t" l="l"/>
            <a:pathLst>
              <a:path h="5063119" w="5601476">
                <a:moveTo>
                  <a:pt x="0" y="0"/>
                </a:moveTo>
                <a:lnTo>
                  <a:pt x="5601477" y="0"/>
                </a:lnTo>
                <a:lnTo>
                  <a:pt x="5601477" y="5063119"/>
                </a:lnTo>
                <a:lnTo>
                  <a:pt x="0" y="506311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1155207" y="7058625"/>
            <a:ext cx="3699123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www.kl-rogacz.pl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068158" y="427249"/>
            <a:ext cx="1825228" cy="1698969"/>
          </a:xfrm>
          <a:custGeom>
            <a:avLst/>
            <a:gdLst/>
            <a:ahLst/>
            <a:cxnLst/>
            <a:rect r="r" b="b" t="t" l="l"/>
            <a:pathLst>
              <a:path h="1698969" w="1825228">
                <a:moveTo>
                  <a:pt x="0" y="0"/>
                </a:moveTo>
                <a:lnTo>
                  <a:pt x="1825228" y="0"/>
                </a:lnTo>
                <a:lnTo>
                  <a:pt x="1825228" y="1698969"/>
                </a:lnTo>
                <a:lnTo>
                  <a:pt x="0" y="16989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933138" y="8984922"/>
            <a:ext cx="1719371" cy="1216440"/>
          </a:xfrm>
          <a:custGeom>
            <a:avLst/>
            <a:gdLst/>
            <a:ahLst/>
            <a:cxnLst/>
            <a:rect r="r" b="b" t="t" l="l"/>
            <a:pathLst>
              <a:path h="1216440" w="1719371">
                <a:moveTo>
                  <a:pt x="0" y="0"/>
                </a:moveTo>
                <a:lnTo>
                  <a:pt x="1719371" y="0"/>
                </a:lnTo>
                <a:lnTo>
                  <a:pt x="1719371" y="1216440"/>
                </a:lnTo>
                <a:lnTo>
                  <a:pt x="0" y="12164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446421" y="9124370"/>
            <a:ext cx="1210235" cy="1028700"/>
          </a:xfrm>
          <a:custGeom>
            <a:avLst/>
            <a:gdLst/>
            <a:ahLst/>
            <a:cxnLst/>
            <a:rect r="r" b="b" t="t" l="l"/>
            <a:pathLst>
              <a:path h="1028700" w="1210235">
                <a:moveTo>
                  <a:pt x="0" y="0"/>
                </a:moveTo>
                <a:lnTo>
                  <a:pt x="1210235" y="0"/>
                </a:lnTo>
                <a:lnTo>
                  <a:pt x="1210235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977893" y="9096425"/>
            <a:ext cx="4532419" cy="987835"/>
          </a:xfrm>
          <a:custGeom>
            <a:avLst/>
            <a:gdLst/>
            <a:ahLst/>
            <a:cxnLst/>
            <a:rect r="r" b="b" t="t" l="l"/>
            <a:pathLst>
              <a:path h="987835" w="4532419">
                <a:moveTo>
                  <a:pt x="0" y="0"/>
                </a:moveTo>
                <a:lnTo>
                  <a:pt x="4532419" y="0"/>
                </a:lnTo>
                <a:lnTo>
                  <a:pt x="4532419" y="987835"/>
                </a:lnTo>
                <a:lnTo>
                  <a:pt x="0" y="9878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084946" y="9124370"/>
            <a:ext cx="635772" cy="937544"/>
          </a:xfrm>
          <a:custGeom>
            <a:avLst/>
            <a:gdLst/>
            <a:ahLst/>
            <a:cxnLst/>
            <a:rect r="r" b="b" t="t" l="l"/>
            <a:pathLst>
              <a:path h="937544" w="635772">
                <a:moveTo>
                  <a:pt x="0" y="0"/>
                </a:moveTo>
                <a:lnTo>
                  <a:pt x="635772" y="0"/>
                </a:lnTo>
                <a:lnTo>
                  <a:pt x="635772" y="937544"/>
                </a:lnTo>
                <a:lnTo>
                  <a:pt x="0" y="9375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3611" y="9037375"/>
            <a:ext cx="3427096" cy="1039235"/>
          </a:xfrm>
          <a:custGeom>
            <a:avLst/>
            <a:gdLst/>
            <a:ahLst/>
            <a:cxnLst/>
            <a:rect r="r" b="b" t="t" l="l"/>
            <a:pathLst>
              <a:path h="1039235" w="3427096">
                <a:moveTo>
                  <a:pt x="0" y="0"/>
                </a:moveTo>
                <a:lnTo>
                  <a:pt x="3427096" y="0"/>
                </a:lnTo>
                <a:lnTo>
                  <a:pt x="3427096" y="1039235"/>
                </a:lnTo>
                <a:lnTo>
                  <a:pt x="0" y="10392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912859" y="9096425"/>
            <a:ext cx="914912" cy="1143640"/>
          </a:xfrm>
          <a:custGeom>
            <a:avLst/>
            <a:gdLst/>
            <a:ahLst/>
            <a:cxnLst/>
            <a:rect r="r" b="b" t="t" l="l"/>
            <a:pathLst>
              <a:path h="1143640" w="914912">
                <a:moveTo>
                  <a:pt x="0" y="0"/>
                </a:moveTo>
                <a:lnTo>
                  <a:pt x="914912" y="0"/>
                </a:lnTo>
                <a:lnTo>
                  <a:pt x="914912" y="1143640"/>
                </a:lnTo>
                <a:lnTo>
                  <a:pt x="0" y="11436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2686535" y="9008800"/>
            <a:ext cx="5206851" cy="1231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60"/>
              </a:lnSpc>
              <a:spcBef>
                <a:spcPct val="0"/>
              </a:spcBef>
            </a:pP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finansowano w ramach Programu „Działaj Lokalnie” Polsko-Amerykańskiej Fun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Wolności realizowanego przez Akademię Rozwoju Filan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pii w Pols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 oraz Lokalną Grup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ę 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działania „Cha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Kociewia, ze ś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odków Polsko-Am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rykańskiej Fundacji Wolno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ści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name="AutoShape 10" id="10"/>
          <p:cNvSpPr/>
          <p:nvPr/>
        </p:nvSpPr>
        <p:spPr>
          <a:xfrm flipV="true">
            <a:off x="421253" y="8888290"/>
            <a:ext cx="17472133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1" id="11"/>
          <p:cNvSpPr txBox="true"/>
          <p:nvPr/>
        </p:nvSpPr>
        <p:spPr>
          <a:xfrm rot="0">
            <a:off x="421253" y="695709"/>
            <a:ext cx="15077484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 spc="-390">
                <a:solidFill>
                  <a:srgbClr val="FD720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Leśni detektywi, czyli tajemnice łowiectwa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654235" y="2611053"/>
            <a:ext cx="5584370" cy="5064894"/>
          </a:xfrm>
          <a:custGeom>
            <a:avLst/>
            <a:gdLst/>
            <a:ahLst/>
            <a:cxnLst/>
            <a:rect r="r" b="b" t="t" l="l"/>
            <a:pathLst>
              <a:path h="5064894" w="5584370">
                <a:moveTo>
                  <a:pt x="0" y="0"/>
                </a:moveTo>
                <a:lnTo>
                  <a:pt x="5584371" y="0"/>
                </a:lnTo>
                <a:lnTo>
                  <a:pt x="5584371" y="5064894"/>
                </a:lnTo>
                <a:lnTo>
                  <a:pt x="0" y="50648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7907069" y="2887663"/>
            <a:ext cx="9558933" cy="440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Wit</a:t>
            </a:r>
            <a:r>
              <a:rPr lang="en-US" b="true" sz="5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ajcie na wyprawie do lasu! </a:t>
            </a:r>
          </a:p>
          <a:p>
            <a:pPr algn="ctr">
              <a:lnSpc>
                <a:spcPts val="7000"/>
              </a:lnSpc>
            </a:pPr>
            <a:r>
              <a:rPr lang="en-US" b="true" sz="5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Dziś dowiecie się, </a:t>
            </a:r>
          </a:p>
          <a:p>
            <a:pPr algn="ctr">
              <a:lnSpc>
                <a:spcPts val="7000"/>
              </a:lnSpc>
            </a:pPr>
            <a:r>
              <a:rPr lang="en-US" b="true" sz="5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kim naprawdę </a:t>
            </a:r>
          </a:p>
          <a:p>
            <a:pPr algn="ctr">
              <a:lnSpc>
                <a:spcPts val="7000"/>
              </a:lnSpc>
            </a:pPr>
            <a:r>
              <a:rPr lang="en-US" b="true" sz="5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są myśliwi i jak </a:t>
            </a:r>
          </a:p>
          <a:p>
            <a:pPr algn="ctr">
              <a:lnSpc>
                <a:spcPts val="7000"/>
              </a:lnSpc>
            </a:pPr>
            <a:r>
              <a:rPr lang="en-US" b="true" sz="5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pomagają przyrodzie.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068158" y="427249"/>
            <a:ext cx="1825228" cy="1698969"/>
          </a:xfrm>
          <a:custGeom>
            <a:avLst/>
            <a:gdLst/>
            <a:ahLst/>
            <a:cxnLst/>
            <a:rect r="r" b="b" t="t" l="l"/>
            <a:pathLst>
              <a:path h="1698969" w="1825228">
                <a:moveTo>
                  <a:pt x="0" y="0"/>
                </a:moveTo>
                <a:lnTo>
                  <a:pt x="1825228" y="0"/>
                </a:lnTo>
                <a:lnTo>
                  <a:pt x="1825228" y="1698969"/>
                </a:lnTo>
                <a:lnTo>
                  <a:pt x="0" y="16989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933138" y="8984922"/>
            <a:ext cx="1719371" cy="1216440"/>
          </a:xfrm>
          <a:custGeom>
            <a:avLst/>
            <a:gdLst/>
            <a:ahLst/>
            <a:cxnLst/>
            <a:rect r="r" b="b" t="t" l="l"/>
            <a:pathLst>
              <a:path h="1216440" w="1719371">
                <a:moveTo>
                  <a:pt x="0" y="0"/>
                </a:moveTo>
                <a:lnTo>
                  <a:pt x="1719371" y="0"/>
                </a:lnTo>
                <a:lnTo>
                  <a:pt x="1719371" y="1216440"/>
                </a:lnTo>
                <a:lnTo>
                  <a:pt x="0" y="12164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446421" y="9124370"/>
            <a:ext cx="1210235" cy="1028700"/>
          </a:xfrm>
          <a:custGeom>
            <a:avLst/>
            <a:gdLst/>
            <a:ahLst/>
            <a:cxnLst/>
            <a:rect r="r" b="b" t="t" l="l"/>
            <a:pathLst>
              <a:path h="1028700" w="1210235">
                <a:moveTo>
                  <a:pt x="0" y="0"/>
                </a:moveTo>
                <a:lnTo>
                  <a:pt x="1210235" y="0"/>
                </a:lnTo>
                <a:lnTo>
                  <a:pt x="1210235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977893" y="9096425"/>
            <a:ext cx="4532419" cy="987835"/>
          </a:xfrm>
          <a:custGeom>
            <a:avLst/>
            <a:gdLst/>
            <a:ahLst/>
            <a:cxnLst/>
            <a:rect r="r" b="b" t="t" l="l"/>
            <a:pathLst>
              <a:path h="987835" w="4532419">
                <a:moveTo>
                  <a:pt x="0" y="0"/>
                </a:moveTo>
                <a:lnTo>
                  <a:pt x="4532419" y="0"/>
                </a:lnTo>
                <a:lnTo>
                  <a:pt x="4532419" y="987835"/>
                </a:lnTo>
                <a:lnTo>
                  <a:pt x="0" y="9878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084946" y="9124370"/>
            <a:ext cx="635772" cy="937544"/>
          </a:xfrm>
          <a:custGeom>
            <a:avLst/>
            <a:gdLst/>
            <a:ahLst/>
            <a:cxnLst/>
            <a:rect r="r" b="b" t="t" l="l"/>
            <a:pathLst>
              <a:path h="937544" w="635772">
                <a:moveTo>
                  <a:pt x="0" y="0"/>
                </a:moveTo>
                <a:lnTo>
                  <a:pt x="635772" y="0"/>
                </a:lnTo>
                <a:lnTo>
                  <a:pt x="635772" y="937544"/>
                </a:lnTo>
                <a:lnTo>
                  <a:pt x="0" y="9375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3611" y="9037375"/>
            <a:ext cx="3427096" cy="1039235"/>
          </a:xfrm>
          <a:custGeom>
            <a:avLst/>
            <a:gdLst/>
            <a:ahLst/>
            <a:cxnLst/>
            <a:rect r="r" b="b" t="t" l="l"/>
            <a:pathLst>
              <a:path h="1039235" w="3427096">
                <a:moveTo>
                  <a:pt x="0" y="0"/>
                </a:moveTo>
                <a:lnTo>
                  <a:pt x="3427096" y="0"/>
                </a:lnTo>
                <a:lnTo>
                  <a:pt x="3427096" y="1039235"/>
                </a:lnTo>
                <a:lnTo>
                  <a:pt x="0" y="10392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912859" y="9096425"/>
            <a:ext cx="914912" cy="1143640"/>
          </a:xfrm>
          <a:custGeom>
            <a:avLst/>
            <a:gdLst/>
            <a:ahLst/>
            <a:cxnLst/>
            <a:rect r="r" b="b" t="t" l="l"/>
            <a:pathLst>
              <a:path h="1143640" w="914912">
                <a:moveTo>
                  <a:pt x="0" y="0"/>
                </a:moveTo>
                <a:lnTo>
                  <a:pt x="914912" y="0"/>
                </a:lnTo>
                <a:lnTo>
                  <a:pt x="914912" y="1143640"/>
                </a:lnTo>
                <a:lnTo>
                  <a:pt x="0" y="11436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2686535" y="9008800"/>
            <a:ext cx="5206851" cy="1231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60"/>
              </a:lnSpc>
              <a:spcBef>
                <a:spcPct val="0"/>
              </a:spcBef>
            </a:pP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finansowano w ramach Programu „Działaj Lokalnie” Polsko-Amerykańskiej Fun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Wolności realizowanego przez Akademię Rozwoju Filan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pii w Pols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 oraz Lokalną Grup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ę 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działania „Cha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Kociewia, ze ś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odków Polsko-Am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rykańskiej Fundacji Wolno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ści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name="AutoShape 10" id="10"/>
          <p:cNvSpPr/>
          <p:nvPr/>
        </p:nvSpPr>
        <p:spPr>
          <a:xfrm flipV="true">
            <a:off x="421253" y="8888290"/>
            <a:ext cx="17472133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1" id="11"/>
          <p:cNvSpPr txBox="true"/>
          <p:nvPr/>
        </p:nvSpPr>
        <p:spPr>
          <a:xfrm rot="0">
            <a:off x="421253" y="695709"/>
            <a:ext cx="15077484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 spc="-390">
                <a:solidFill>
                  <a:srgbClr val="FD720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Pla</a:t>
            </a:r>
            <a:r>
              <a:rPr lang="en-US" sz="6000" spc="-390">
                <a:solidFill>
                  <a:srgbClr val="FD720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 naszej leśnej przygody na dzisiaj...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9385" y="3160078"/>
            <a:ext cx="11766947" cy="3909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90881" indent="-345440" lvl="1">
              <a:lnSpc>
                <a:spcPts val="4480"/>
              </a:lnSpc>
              <a:buAutoNum type="arabicPeriod" startAt="1"/>
            </a:pPr>
            <a:r>
              <a:rPr lang="en-US" b="true" sz="32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Ską</a:t>
            </a:r>
            <a:r>
              <a:rPr lang="en-US" b="true" sz="32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 się wzięło łowiectwo?</a:t>
            </a:r>
          </a:p>
          <a:p>
            <a:pPr algn="just" marL="690881" indent="-345440" lvl="1">
              <a:lnSpc>
                <a:spcPts val="4480"/>
              </a:lnSpc>
              <a:buAutoNum type="arabicPeriod" startAt="1"/>
            </a:pPr>
            <a:r>
              <a:rPr lang="en-US" b="true" sz="32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Czy myśliwy to to samo co leśniczy?</a:t>
            </a:r>
          </a:p>
          <a:p>
            <a:pPr algn="just" marL="690881" indent="-345440" lvl="1">
              <a:lnSpc>
                <a:spcPts val="4480"/>
              </a:lnSpc>
              <a:buAutoNum type="arabicPeriod" startAt="1"/>
            </a:pPr>
            <a:r>
              <a:rPr lang="en-US" b="true" sz="32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Praca myśliwych: nie tylko polowanie!</a:t>
            </a:r>
          </a:p>
          <a:p>
            <a:pPr algn="just" marL="690881" indent="-345440" lvl="1">
              <a:lnSpc>
                <a:spcPts val="4480"/>
              </a:lnSpc>
              <a:buAutoNum type="arabicPeriod" startAt="1"/>
            </a:pPr>
            <a:r>
              <a:rPr lang="en-US" b="true" sz="32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Poznajemy Koło Łowieckie "Rogacz" z Osiecznej!</a:t>
            </a:r>
          </a:p>
          <a:p>
            <a:pPr algn="just" marL="690881" indent="-345440" lvl="1">
              <a:lnSpc>
                <a:spcPts val="4480"/>
              </a:lnSpc>
              <a:buAutoNum type="arabicPeriod" startAt="1"/>
            </a:pPr>
            <a:r>
              <a:rPr lang="en-US" b="true" sz="32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Zwierzęta naszych lasów - ZASKAKUJĄCE CIEKAWOSTKI!</a:t>
            </a:r>
          </a:p>
          <a:p>
            <a:pPr algn="just" marL="690881" indent="-345440" lvl="1">
              <a:lnSpc>
                <a:spcPts val="4480"/>
              </a:lnSpc>
              <a:buAutoNum type="arabicPeriod" startAt="1"/>
            </a:pPr>
            <a:r>
              <a:rPr lang="en-US" b="true" sz="32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Konkurs!</a:t>
            </a:r>
          </a:p>
          <a:p>
            <a:pPr algn="just">
              <a:lnSpc>
                <a:spcPts val="4480"/>
              </a:lnSpc>
            </a:pP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2060670" y="2516407"/>
            <a:ext cx="5659299" cy="5254186"/>
          </a:xfrm>
          <a:custGeom>
            <a:avLst/>
            <a:gdLst/>
            <a:ahLst/>
            <a:cxnLst/>
            <a:rect r="r" b="b" t="t" l="l"/>
            <a:pathLst>
              <a:path h="5254186" w="5659299">
                <a:moveTo>
                  <a:pt x="0" y="0"/>
                </a:moveTo>
                <a:lnTo>
                  <a:pt x="5659298" y="0"/>
                </a:lnTo>
                <a:lnTo>
                  <a:pt x="5659298" y="5254186"/>
                </a:lnTo>
                <a:lnTo>
                  <a:pt x="0" y="525418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fad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068158" y="427249"/>
            <a:ext cx="1825228" cy="1698969"/>
          </a:xfrm>
          <a:custGeom>
            <a:avLst/>
            <a:gdLst/>
            <a:ahLst/>
            <a:cxnLst/>
            <a:rect r="r" b="b" t="t" l="l"/>
            <a:pathLst>
              <a:path h="1698969" w="1825228">
                <a:moveTo>
                  <a:pt x="0" y="0"/>
                </a:moveTo>
                <a:lnTo>
                  <a:pt x="1825228" y="0"/>
                </a:lnTo>
                <a:lnTo>
                  <a:pt x="1825228" y="1698969"/>
                </a:lnTo>
                <a:lnTo>
                  <a:pt x="0" y="16989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933138" y="8984922"/>
            <a:ext cx="1719371" cy="1216440"/>
          </a:xfrm>
          <a:custGeom>
            <a:avLst/>
            <a:gdLst/>
            <a:ahLst/>
            <a:cxnLst/>
            <a:rect r="r" b="b" t="t" l="l"/>
            <a:pathLst>
              <a:path h="1216440" w="1719371">
                <a:moveTo>
                  <a:pt x="0" y="0"/>
                </a:moveTo>
                <a:lnTo>
                  <a:pt x="1719371" y="0"/>
                </a:lnTo>
                <a:lnTo>
                  <a:pt x="1719371" y="1216440"/>
                </a:lnTo>
                <a:lnTo>
                  <a:pt x="0" y="12164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446421" y="9124370"/>
            <a:ext cx="1210235" cy="1028700"/>
          </a:xfrm>
          <a:custGeom>
            <a:avLst/>
            <a:gdLst/>
            <a:ahLst/>
            <a:cxnLst/>
            <a:rect r="r" b="b" t="t" l="l"/>
            <a:pathLst>
              <a:path h="1028700" w="1210235">
                <a:moveTo>
                  <a:pt x="0" y="0"/>
                </a:moveTo>
                <a:lnTo>
                  <a:pt x="1210235" y="0"/>
                </a:lnTo>
                <a:lnTo>
                  <a:pt x="1210235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977893" y="9096425"/>
            <a:ext cx="4532419" cy="987835"/>
          </a:xfrm>
          <a:custGeom>
            <a:avLst/>
            <a:gdLst/>
            <a:ahLst/>
            <a:cxnLst/>
            <a:rect r="r" b="b" t="t" l="l"/>
            <a:pathLst>
              <a:path h="987835" w="4532419">
                <a:moveTo>
                  <a:pt x="0" y="0"/>
                </a:moveTo>
                <a:lnTo>
                  <a:pt x="4532419" y="0"/>
                </a:lnTo>
                <a:lnTo>
                  <a:pt x="4532419" y="987835"/>
                </a:lnTo>
                <a:lnTo>
                  <a:pt x="0" y="9878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084946" y="9124370"/>
            <a:ext cx="635772" cy="937544"/>
          </a:xfrm>
          <a:custGeom>
            <a:avLst/>
            <a:gdLst/>
            <a:ahLst/>
            <a:cxnLst/>
            <a:rect r="r" b="b" t="t" l="l"/>
            <a:pathLst>
              <a:path h="937544" w="635772">
                <a:moveTo>
                  <a:pt x="0" y="0"/>
                </a:moveTo>
                <a:lnTo>
                  <a:pt x="635772" y="0"/>
                </a:lnTo>
                <a:lnTo>
                  <a:pt x="635772" y="937544"/>
                </a:lnTo>
                <a:lnTo>
                  <a:pt x="0" y="9375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3611" y="9037375"/>
            <a:ext cx="3427096" cy="1039235"/>
          </a:xfrm>
          <a:custGeom>
            <a:avLst/>
            <a:gdLst/>
            <a:ahLst/>
            <a:cxnLst/>
            <a:rect r="r" b="b" t="t" l="l"/>
            <a:pathLst>
              <a:path h="1039235" w="3427096">
                <a:moveTo>
                  <a:pt x="0" y="0"/>
                </a:moveTo>
                <a:lnTo>
                  <a:pt x="3427096" y="0"/>
                </a:lnTo>
                <a:lnTo>
                  <a:pt x="3427096" y="1039235"/>
                </a:lnTo>
                <a:lnTo>
                  <a:pt x="0" y="10392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912859" y="9096425"/>
            <a:ext cx="914912" cy="1143640"/>
          </a:xfrm>
          <a:custGeom>
            <a:avLst/>
            <a:gdLst/>
            <a:ahLst/>
            <a:cxnLst/>
            <a:rect r="r" b="b" t="t" l="l"/>
            <a:pathLst>
              <a:path h="1143640" w="914912">
                <a:moveTo>
                  <a:pt x="0" y="0"/>
                </a:moveTo>
                <a:lnTo>
                  <a:pt x="914912" y="0"/>
                </a:lnTo>
                <a:lnTo>
                  <a:pt x="914912" y="1143640"/>
                </a:lnTo>
                <a:lnTo>
                  <a:pt x="0" y="11436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2686535" y="9008800"/>
            <a:ext cx="5206851" cy="1231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60"/>
              </a:lnSpc>
              <a:spcBef>
                <a:spcPct val="0"/>
              </a:spcBef>
            </a:pP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finansowano w ramach Programu „Działaj Lokalnie” Polsko-Amerykańskiej Fun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Wolności realizowanego przez Akademię Rozwoju Filan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pii w Pols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 oraz Lokalną Grup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ę 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działania „Cha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Kociewia, ze ś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odków Polsko-Am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rykańskiej Fundacji Wolno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ści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name="AutoShape 10" id="10"/>
          <p:cNvSpPr/>
          <p:nvPr/>
        </p:nvSpPr>
        <p:spPr>
          <a:xfrm flipV="true">
            <a:off x="421253" y="8888290"/>
            <a:ext cx="17472133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1" id="11"/>
          <p:cNvSpPr txBox="true"/>
          <p:nvPr/>
        </p:nvSpPr>
        <p:spPr>
          <a:xfrm rot="0">
            <a:off x="421253" y="695709"/>
            <a:ext cx="15077484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 spc="-390">
                <a:solidFill>
                  <a:srgbClr val="FD720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Od</a:t>
            </a:r>
            <a:r>
              <a:rPr lang="en-US" sz="6000" spc="-390">
                <a:solidFill>
                  <a:srgbClr val="FD720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jaskiniowca do leśnego detektywa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1381589" y="3623805"/>
            <a:ext cx="6511797" cy="3734707"/>
          </a:xfrm>
          <a:custGeom>
            <a:avLst/>
            <a:gdLst/>
            <a:ahLst/>
            <a:cxnLst/>
            <a:rect r="r" b="b" t="t" l="l"/>
            <a:pathLst>
              <a:path h="3734707" w="6511797">
                <a:moveTo>
                  <a:pt x="0" y="0"/>
                </a:moveTo>
                <a:lnTo>
                  <a:pt x="6511797" y="0"/>
                </a:lnTo>
                <a:lnTo>
                  <a:pt x="6511797" y="3734707"/>
                </a:lnTo>
                <a:lnTo>
                  <a:pt x="0" y="373470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21253" y="2577597"/>
            <a:ext cx="10871745" cy="5981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DAWNIEJ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Ludzie polowali, żeby przeżyć – zdobyć jedzenie (mięso), ubranie (skóry) i narzędzia (kości).</a:t>
            </a:r>
          </a:p>
          <a:p>
            <a:pPr algn="just">
              <a:lnSpc>
                <a:spcPts val="4759"/>
              </a:lnSpc>
            </a:pP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DZIŚ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Myśliwi nie polują z konieczności. Są jak 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"leśni lekarze i zarządcy"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Pilnują, by zwierząt nie było za dużo, pomagają im przetrwać zimę i chronią przyrodę i pola uprawne. To tradycja i pasja, a nie walka o jedzenie.</a:t>
            </a:r>
          </a:p>
          <a:p>
            <a:pPr algn="just">
              <a:lnSpc>
                <a:spcPts val="4759"/>
              </a:lnSpc>
            </a:p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068158" y="427249"/>
            <a:ext cx="1825228" cy="1698969"/>
          </a:xfrm>
          <a:custGeom>
            <a:avLst/>
            <a:gdLst/>
            <a:ahLst/>
            <a:cxnLst/>
            <a:rect r="r" b="b" t="t" l="l"/>
            <a:pathLst>
              <a:path h="1698969" w="1825228">
                <a:moveTo>
                  <a:pt x="0" y="0"/>
                </a:moveTo>
                <a:lnTo>
                  <a:pt x="1825228" y="0"/>
                </a:lnTo>
                <a:lnTo>
                  <a:pt x="1825228" y="1698969"/>
                </a:lnTo>
                <a:lnTo>
                  <a:pt x="0" y="16989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933138" y="8984922"/>
            <a:ext cx="1719371" cy="1216440"/>
          </a:xfrm>
          <a:custGeom>
            <a:avLst/>
            <a:gdLst/>
            <a:ahLst/>
            <a:cxnLst/>
            <a:rect r="r" b="b" t="t" l="l"/>
            <a:pathLst>
              <a:path h="1216440" w="1719371">
                <a:moveTo>
                  <a:pt x="0" y="0"/>
                </a:moveTo>
                <a:lnTo>
                  <a:pt x="1719371" y="0"/>
                </a:lnTo>
                <a:lnTo>
                  <a:pt x="1719371" y="1216440"/>
                </a:lnTo>
                <a:lnTo>
                  <a:pt x="0" y="12164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446421" y="9124370"/>
            <a:ext cx="1210235" cy="1028700"/>
          </a:xfrm>
          <a:custGeom>
            <a:avLst/>
            <a:gdLst/>
            <a:ahLst/>
            <a:cxnLst/>
            <a:rect r="r" b="b" t="t" l="l"/>
            <a:pathLst>
              <a:path h="1028700" w="1210235">
                <a:moveTo>
                  <a:pt x="0" y="0"/>
                </a:moveTo>
                <a:lnTo>
                  <a:pt x="1210235" y="0"/>
                </a:lnTo>
                <a:lnTo>
                  <a:pt x="1210235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977893" y="9096425"/>
            <a:ext cx="4532419" cy="987835"/>
          </a:xfrm>
          <a:custGeom>
            <a:avLst/>
            <a:gdLst/>
            <a:ahLst/>
            <a:cxnLst/>
            <a:rect r="r" b="b" t="t" l="l"/>
            <a:pathLst>
              <a:path h="987835" w="4532419">
                <a:moveTo>
                  <a:pt x="0" y="0"/>
                </a:moveTo>
                <a:lnTo>
                  <a:pt x="4532419" y="0"/>
                </a:lnTo>
                <a:lnTo>
                  <a:pt x="4532419" y="987835"/>
                </a:lnTo>
                <a:lnTo>
                  <a:pt x="0" y="9878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084946" y="9124370"/>
            <a:ext cx="635772" cy="937544"/>
          </a:xfrm>
          <a:custGeom>
            <a:avLst/>
            <a:gdLst/>
            <a:ahLst/>
            <a:cxnLst/>
            <a:rect r="r" b="b" t="t" l="l"/>
            <a:pathLst>
              <a:path h="937544" w="635772">
                <a:moveTo>
                  <a:pt x="0" y="0"/>
                </a:moveTo>
                <a:lnTo>
                  <a:pt x="635772" y="0"/>
                </a:lnTo>
                <a:lnTo>
                  <a:pt x="635772" y="937544"/>
                </a:lnTo>
                <a:lnTo>
                  <a:pt x="0" y="9375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3611" y="9037375"/>
            <a:ext cx="3427096" cy="1039235"/>
          </a:xfrm>
          <a:custGeom>
            <a:avLst/>
            <a:gdLst/>
            <a:ahLst/>
            <a:cxnLst/>
            <a:rect r="r" b="b" t="t" l="l"/>
            <a:pathLst>
              <a:path h="1039235" w="3427096">
                <a:moveTo>
                  <a:pt x="0" y="0"/>
                </a:moveTo>
                <a:lnTo>
                  <a:pt x="3427096" y="0"/>
                </a:lnTo>
                <a:lnTo>
                  <a:pt x="3427096" y="1039235"/>
                </a:lnTo>
                <a:lnTo>
                  <a:pt x="0" y="10392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912859" y="9096425"/>
            <a:ext cx="914912" cy="1143640"/>
          </a:xfrm>
          <a:custGeom>
            <a:avLst/>
            <a:gdLst/>
            <a:ahLst/>
            <a:cxnLst/>
            <a:rect r="r" b="b" t="t" l="l"/>
            <a:pathLst>
              <a:path h="1143640" w="914912">
                <a:moveTo>
                  <a:pt x="0" y="0"/>
                </a:moveTo>
                <a:lnTo>
                  <a:pt x="914912" y="0"/>
                </a:lnTo>
                <a:lnTo>
                  <a:pt x="914912" y="1143640"/>
                </a:lnTo>
                <a:lnTo>
                  <a:pt x="0" y="11436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AutoShape 9" id="9"/>
          <p:cNvSpPr/>
          <p:nvPr/>
        </p:nvSpPr>
        <p:spPr>
          <a:xfrm flipV="true">
            <a:off x="421253" y="8888290"/>
            <a:ext cx="17472133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aphicFrame>
        <p:nvGraphicFramePr>
          <p:cNvPr name="Table 10" id="10"/>
          <p:cNvGraphicFramePr>
            <a:graphicFrameLocks noGrp="true"/>
          </p:cNvGraphicFramePr>
          <p:nvPr/>
        </p:nvGraphicFramePr>
        <p:xfrm>
          <a:off x="2440538" y="2906050"/>
          <a:ext cx="13058199" cy="4791075"/>
        </p:xfrm>
        <a:graphic>
          <a:graphicData uri="http://schemas.openxmlformats.org/drawingml/2006/table">
            <a:tbl>
              <a:tblPr/>
              <a:tblGrid>
                <a:gridCol w="6454875"/>
                <a:gridCol w="6603324"/>
              </a:tblGrid>
              <a:tr h="102734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Leśniczy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FFFFFF"/>
                          </a:solidFill>
                          <a:latin typeface="Canva Sans Bold"/>
                          <a:ea typeface="Canva Sans Bold"/>
                          <a:cs typeface="Canva Sans Bold"/>
                          <a:sym typeface="Canva Sans Bold"/>
                        </a:rPr>
                        <a:t>Myśliwy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1919"/>
                    </a:solidFill>
                  </a:tcPr>
                </a:tc>
              </a:tr>
              <a:tr h="114256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Canva Sans Medium"/>
                          <a:ea typeface="Canva Sans Medium"/>
                          <a:cs typeface="Canva Sans Medium"/>
                          <a:sym typeface="Canva Sans Medium"/>
                        </a:rPr>
                        <a:t>💼  Praca:</a:t>
                      </a:r>
                      <a:r>
                        <a:rPr lang="en-US" sz="18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 Państwowy urzędnik (np. nadleśnictwo)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Canva Sans Medium"/>
                          <a:ea typeface="Canva Sans Medium"/>
                          <a:cs typeface="Canva Sans Medium"/>
                          <a:sym typeface="Canva Sans Medium"/>
                        </a:rPr>
                        <a:t>💼  Praca:</a:t>
                      </a:r>
                      <a:r>
                        <a:rPr lang="en-US" sz="18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 Często wolontariusz, pasjonat (należący do koła łowieckiego)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256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Canva Sans Medium"/>
                          <a:ea typeface="Canva Sans Medium"/>
                          <a:cs typeface="Canva Sans Medium"/>
                          <a:sym typeface="Canva Sans Medium"/>
                        </a:rPr>
                        <a:t>🌳  Główna rola:</a:t>
                      </a:r>
                      <a:r>
                        <a:rPr lang="en-US" sz="18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 Dba o </a:t>
                      </a:r>
                      <a:r>
                        <a:rPr lang="en-US" sz="1899" b="true">
                          <a:solidFill>
                            <a:srgbClr val="000000"/>
                          </a:solidFill>
                          <a:latin typeface="Canva Sans Medium"/>
                          <a:ea typeface="Canva Sans Medium"/>
                          <a:cs typeface="Canva Sans Medium"/>
                          <a:sym typeface="Canva Sans Medium"/>
                        </a:rPr>
                        <a:t>drzewa</a:t>
                      </a:r>
                      <a:r>
                        <a:rPr lang="en-US" sz="18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 – sadzi, pielęgnuje, wycina, sprzedaje drewno.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Canva Sans Medium"/>
                          <a:ea typeface="Canva Sans Medium"/>
                          <a:cs typeface="Canva Sans Medium"/>
                          <a:sym typeface="Canva Sans Medium"/>
                        </a:rPr>
                        <a:t>🦌  Główna rola:</a:t>
                      </a:r>
                      <a:r>
                        <a:rPr lang="en-US" sz="18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 Dba o </a:t>
                      </a:r>
                      <a:r>
                        <a:rPr lang="en-US" sz="1899" b="true">
                          <a:solidFill>
                            <a:srgbClr val="000000"/>
                          </a:solidFill>
                          <a:latin typeface="Canva Sans Medium"/>
                          <a:ea typeface="Canva Sans Medium"/>
                          <a:cs typeface="Canva Sans Medium"/>
                          <a:sym typeface="Canva Sans Medium"/>
                        </a:rPr>
                        <a:t>zwierzęta</a:t>
                      </a:r>
                      <a:r>
                        <a:rPr lang="en-US" sz="18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 – liczy je, dokarmia zimą, chroni.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86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Canva Sans Medium"/>
                          <a:ea typeface="Canva Sans Medium"/>
                          <a:cs typeface="Canva Sans Medium"/>
                          <a:sym typeface="Canva Sans Medium"/>
                        </a:rPr>
                        <a:t>🤝  WSPÓŁPRACA:</a:t>
                      </a:r>
                      <a:r>
                        <a:rPr lang="en-US" sz="18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 Leśniczy mówi myśliwym: "Sarny zjadły młode drzewka, trzeba pomóc je ochronić". Myśliwi pomagają w realizacji tych zaleceń.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 b="true">
                          <a:solidFill>
                            <a:srgbClr val="000000"/>
                          </a:solidFill>
                          <a:latin typeface="Canva Sans Medium"/>
                          <a:ea typeface="Canva Sans Medium"/>
                          <a:cs typeface="Canva Sans Medium"/>
                          <a:sym typeface="Canva Sans Medium"/>
                        </a:rPr>
                        <a:t>🎯  Cel:</a:t>
                      </a:r>
                      <a:r>
                        <a:rPr lang="en-US" sz="18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 Zarządzanie populacjami zwierząt łownych.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11" id="11"/>
          <p:cNvSpPr txBox="true"/>
          <p:nvPr/>
        </p:nvSpPr>
        <p:spPr>
          <a:xfrm rot="0">
            <a:off x="12686535" y="9008800"/>
            <a:ext cx="5206851" cy="1231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60"/>
              </a:lnSpc>
              <a:spcBef>
                <a:spcPct val="0"/>
              </a:spcBef>
            </a:pP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finansowano w ramach Programu „Działaj Lokalnie” Polsko-Amerykańskiej Fun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Wolności realizowanego przez Akademię Rozwoju Filan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pii w Pols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 oraz Lokalną Grup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ę 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działania „Cha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Kociewia, ze ś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odków Polsko-Am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rykańskiej Fundacji Wolno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ści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21253" y="695709"/>
            <a:ext cx="15077484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 spc="-390">
                <a:solidFill>
                  <a:srgbClr val="FD720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Myśl</a:t>
            </a:r>
            <a:r>
              <a:rPr lang="en-US" sz="6000" spc="-390">
                <a:solidFill>
                  <a:srgbClr val="FD720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iwy i Leśniczy: Dream Team Lasu!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068158" y="427249"/>
            <a:ext cx="1825228" cy="1698969"/>
          </a:xfrm>
          <a:custGeom>
            <a:avLst/>
            <a:gdLst/>
            <a:ahLst/>
            <a:cxnLst/>
            <a:rect r="r" b="b" t="t" l="l"/>
            <a:pathLst>
              <a:path h="1698969" w="1825228">
                <a:moveTo>
                  <a:pt x="0" y="0"/>
                </a:moveTo>
                <a:lnTo>
                  <a:pt x="1825228" y="0"/>
                </a:lnTo>
                <a:lnTo>
                  <a:pt x="1825228" y="1698969"/>
                </a:lnTo>
                <a:lnTo>
                  <a:pt x="0" y="16989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933138" y="8984922"/>
            <a:ext cx="1719371" cy="1216440"/>
          </a:xfrm>
          <a:custGeom>
            <a:avLst/>
            <a:gdLst/>
            <a:ahLst/>
            <a:cxnLst/>
            <a:rect r="r" b="b" t="t" l="l"/>
            <a:pathLst>
              <a:path h="1216440" w="1719371">
                <a:moveTo>
                  <a:pt x="0" y="0"/>
                </a:moveTo>
                <a:lnTo>
                  <a:pt x="1719371" y="0"/>
                </a:lnTo>
                <a:lnTo>
                  <a:pt x="1719371" y="1216440"/>
                </a:lnTo>
                <a:lnTo>
                  <a:pt x="0" y="12164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446421" y="9124370"/>
            <a:ext cx="1210235" cy="1028700"/>
          </a:xfrm>
          <a:custGeom>
            <a:avLst/>
            <a:gdLst/>
            <a:ahLst/>
            <a:cxnLst/>
            <a:rect r="r" b="b" t="t" l="l"/>
            <a:pathLst>
              <a:path h="1028700" w="1210235">
                <a:moveTo>
                  <a:pt x="0" y="0"/>
                </a:moveTo>
                <a:lnTo>
                  <a:pt x="1210235" y="0"/>
                </a:lnTo>
                <a:lnTo>
                  <a:pt x="1210235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977893" y="9096425"/>
            <a:ext cx="4532419" cy="987835"/>
          </a:xfrm>
          <a:custGeom>
            <a:avLst/>
            <a:gdLst/>
            <a:ahLst/>
            <a:cxnLst/>
            <a:rect r="r" b="b" t="t" l="l"/>
            <a:pathLst>
              <a:path h="987835" w="4532419">
                <a:moveTo>
                  <a:pt x="0" y="0"/>
                </a:moveTo>
                <a:lnTo>
                  <a:pt x="4532419" y="0"/>
                </a:lnTo>
                <a:lnTo>
                  <a:pt x="4532419" y="987835"/>
                </a:lnTo>
                <a:lnTo>
                  <a:pt x="0" y="9878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084946" y="9124370"/>
            <a:ext cx="635772" cy="937544"/>
          </a:xfrm>
          <a:custGeom>
            <a:avLst/>
            <a:gdLst/>
            <a:ahLst/>
            <a:cxnLst/>
            <a:rect r="r" b="b" t="t" l="l"/>
            <a:pathLst>
              <a:path h="937544" w="635772">
                <a:moveTo>
                  <a:pt x="0" y="0"/>
                </a:moveTo>
                <a:lnTo>
                  <a:pt x="635772" y="0"/>
                </a:lnTo>
                <a:lnTo>
                  <a:pt x="635772" y="937544"/>
                </a:lnTo>
                <a:lnTo>
                  <a:pt x="0" y="9375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3611" y="9037375"/>
            <a:ext cx="3427096" cy="1039235"/>
          </a:xfrm>
          <a:custGeom>
            <a:avLst/>
            <a:gdLst/>
            <a:ahLst/>
            <a:cxnLst/>
            <a:rect r="r" b="b" t="t" l="l"/>
            <a:pathLst>
              <a:path h="1039235" w="3427096">
                <a:moveTo>
                  <a:pt x="0" y="0"/>
                </a:moveTo>
                <a:lnTo>
                  <a:pt x="3427096" y="0"/>
                </a:lnTo>
                <a:lnTo>
                  <a:pt x="3427096" y="1039235"/>
                </a:lnTo>
                <a:lnTo>
                  <a:pt x="0" y="10392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912859" y="9096425"/>
            <a:ext cx="914912" cy="1143640"/>
          </a:xfrm>
          <a:custGeom>
            <a:avLst/>
            <a:gdLst/>
            <a:ahLst/>
            <a:cxnLst/>
            <a:rect r="r" b="b" t="t" l="l"/>
            <a:pathLst>
              <a:path h="1143640" w="914912">
                <a:moveTo>
                  <a:pt x="0" y="0"/>
                </a:moveTo>
                <a:lnTo>
                  <a:pt x="914912" y="0"/>
                </a:lnTo>
                <a:lnTo>
                  <a:pt x="914912" y="1143640"/>
                </a:lnTo>
                <a:lnTo>
                  <a:pt x="0" y="11436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AutoShape 9" id="9"/>
          <p:cNvSpPr/>
          <p:nvPr/>
        </p:nvSpPr>
        <p:spPr>
          <a:xfrm flipV="true">
            <a:off x="421253" y="8888290"/>
            <a:ext cx="17472133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0" id="10"/>
          <p:cNvSpPr txBox="true"/>
          <p:nvPr/>
        </p:nvSpPr>
        <p:spPr>
          <a:xfrm rot="0">
            <a:off x="12686535" y="9008800"/>
            <a:ext cx="5206851" cy="1231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60"/>
              </a:lnSpc>
              <a:spcBef>
                <a:spcPct val="0"/>
              </a:spcBef>
            </a:pP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finansowano w ramach Programu „Działaj Lokalnie” Polsko-Amerykańskiej Fun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Wolności realizowanego przez Akademię Rozwoju Filan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pii w Pols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 oraz Lokalną Grup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ę 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działania „Cha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Kociewia, ze ś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odków Polsko-Am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rykańskiej Fundacji Wolno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ści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21253" y="695709"/>
            <a:ext cx="15077484" cy="2105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spc="-390">
                <a:solidFill>
                  <a:srgbClr val="FD720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Praca myśl</a:t>
            </a:r>
            <a:r>
              <a:rPr lang="en-US" sz="6000" spc="-390">
                <a:solidFill>
                  <a:srgbClr val="FD720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iwych: to nie tylko polowanie!</a:t>
            </a:r>
          </a:p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 spc="-390">
                <a:solidFill>
                  <a:srgbClr val="FD720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Misja: Pomoc!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2336121" y="4288634"/>
            <a:ext cx="5557265" cy="4390107"/>
          </a:xfrm>
          <a:custGeom>
            <a:avLst/>
            <a:gdLst/>
            <a:ahLst/>
            <a:cxnLst/>
            <a:rect r="r" b="b" t="t" l="l"/>
            <a:pathLst>
              <a:path h="4390107" w="5557265">
                <a:moveTo>
                  <a:pt x="0" y="0"/>
                </a:moveTo>
                <a:lnTo>
                  <a:pt x="5557265" y="0"/>
                </a:lnTo>
                <a:lnTo>
                  <a:pt x="5557265" y="4390106"/>
                </a:lnTo>
                <a:lnTo>
                  <a:pt x="0" y="439010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7084946" y="1735741"/>
            <a:ext cx="5649750" cy="4524745"/>
          </a:xfrm>
          <a:custGeom>
            <a:avLst/>
            <a:gdLst/>
            <a:ahLst/>
            <a:cxnLst/>
            <a:rect r="r" b="b" t="t" l="l"/>
            <a:pathLst>
              <a:path h="4524745" w="5649750">
                <a:moveTo>
                  <a:pt x="0" y="0"/>
                </a:moveTo>
                <a:lnTo>
                  <a:pt x="5649750" y="0"/>
                </a:lnTo>
                <a:lnTo>
                  <a:pt x="5649750" y="4524745"/>
                </a:lnTo>
                <a:lnTo>
                  <a:pt x="0" y="452474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623479" y="4994571"/>
            <a:ext cx="5461466" cy="3741320"/>
          </a:xfrm>
          <a:custGeom>
            <a:avLst/>
            <a:gdLst/>
            <a:ahLst/>
            <a:cxnLst/>
            <a:rect r="r" b="b" t="t" l="l"/>
            <a:pathLst>
              <a:path h="3741320" w="5461466">
                <a:moveTo>
                  <a:pt x="0" y="0"/>
                </a:moveTo>
                <a:lnTo>
                  <a:pt x="5461467" y="0"/>
                </a:lnTo>
                <a:lnTo>
                  <a:pt x="5461467" y="3741319"/>
                </a:lnTo>
                <a:lnTo>
                  <a:pt x="0" y="374131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421253" y="2945371"/>
            <a:ext cx="2910938" cy="2686526"/>
          </a:xfrm>
          <a:custGeom>
            <a:avLst/>
            <a:gdLst/>
            <a:ahLst/>
            <a:cxnLst/>
            <a:rect r="r" b="b" t="t" l="l"/>
            <a:pathLst>
              <a:path h="2686526" w="2910938">
                <a:moveTo>
                  <a:pt x="0" y="0"/>
                </a:moveTo>
                <a:lnTo>
                  <a:pt x="2910937" y="0"/>
                </a:lnTo>
                <a:lnTo>
                  <a:pt x="2910937" y="2686526"/>
                </a:lnTo>
                <a:lnTo>
                  <a:pt x="0" y="268652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7235940" y="6341218"/>
            <a:ext cx="4949187" cy="2380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chrona upraw poprzez budowanie pasów i poletek oraz dokarmianie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530707" y="2878696"/>
            <a:ext cx="3752756" cy="2380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Obserwacja liczenie zwierząt, sprawdzanie, czy są zdrowe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787185" y="2283818"/>
            <a:ext cx="6106201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Utrzymanie budek lęgowych, paśników oraz innych urządzeń łowieckich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068158" y="427249"/>
            <a:ext cx="1825228" cy="1698969"/>
          </a:xfrm>
          <a:custGeom>
            <a:avLst/>
            <a:gdLst/>
            <a:ahLst/>
            <a:cxnLst/>
            <a:rect r="r" b="b" t="t" l="l"/>
            <a:pathLst>
              <a:path h="1698969" w="1825228">
                <a:moveTo>
                  <a:pt x="0" y="0"/>
                </a:moveTo>
                <a:lnTo>
                  <a:pt x="1825228" y="0"/>
                </a:lnTo>
                <a:lnTo>
                  <a:pt x="1825228" y="1698969"/>
                </a:lnTo>
                <a:lnTo>
                  <a:pt x="0" y="16989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933138" y="8984922"/>
            <a:ext cx="1719371" cy="1216440"/>
          </a:xfrm>
          <a:custGeom>
            <a:avLst/>
            <a:gdLst/>
            <a:ahLst/>
            <a:cxnLst/>
            <a:rect r="r" b="b" t="t" l="l"/>
            <a:pathLst>
              <a:path h="1216440" w="1719371">
                <a:moveTo>
                  <a:pt x="0" y="0"/>
                </a:moveTo>
                <a:lnTo>
                  <a:pt x="1719371" y="0"/>
                </a:lnTo>
                <a:lnTo>
                  <a:pt x="1719371" y="1216440"/>
                </a:lnTo>
                <a:lnTo>
                  <a:pt x="0" y="12164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446421" y="9124370"/>
            <a:ext cx="1210235" cy="1028700"/>
          </a:xfrm>
          <a:custGeom>
            <a:avLst/>
            <a:gdLst/>
            <a:ahLst/>
            <a:cxnLst/>
            <a:rect r="r" b="b" t="t" l="l"/>
            <a:pathLst>
              <a:path h="1028700" w="1210235">
                <a:moveTo>
                  <a:pt x="0" y="0"/>
                </a:moveTo>
                <a:lnTo>
                  <a:pt x="1210235" y="0"/>
                </a:lnTo>
                <a:lnTo>
                  <a:pt x="1210235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977893" y="9096425"/>
            <a:ext cx="4532419" cy="987835"/>
          </a:xfrm>
          <a:custGeom>
            <a:avLst/>
            <a:gdLst/>
            <a:ahLst/>
            <a:cxnLst/>
            <a:rect r="r" b="b" t="t" l="l"/>
            <a:pathLst>
              <a:path h="987835" w="4532419">
                <a:moveTo>
                  <a:pt x="0" y="0"/>
                </a:moveTo>
                <a:lnTo>
                  <a:pt x="4532419" y="0"/>
                </a:lnTo>
                <a:lnTo>
                  <a:pt x="4532419" y="987835"/>
                </a:lnTo>
                <a:lnTo>
                  <a:pt x="0" y="9878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084946" y="9124370"/>
            <a:ext cx="635772" cy="937544"/>
          </a:xfrm>
          <a:custGeom>
            <a:avLst/>
            <a:gdLst/>
            <a:ahLst/>
            <a:cxnLst/>
            <a:rect r="r" b="b" t="t" l="l"/>
            <a:pathLst>
              <a:path h="937544" w="635772">
                <a:moveTo>
                  <a:pt x="0" y="0"/>
                </a:moveTo>
                <a:lnTo>
                  <a:pt x="635772" y="0"/>
                </a:lnTo>
                <a:lnTo>
                  <a:pt x="635772" y="937544"/>
                </a:lnTo>
                <a:lnTo>
                  <a:pt x="0" y="9375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3611" y="9037375"/>
            <a:ext cx="3427096" cy="1039235"/>
          </a:xfrm>
          <a:custGeom>
            <a:avLst/>
            <a:gdLst/>
            <a:ahLst/>
            <a:cxnLst/>
            <a:rect r="r" b="b" t="t" l="l"/>
            <a:pathLst>
              <a:path h="1039235" w="3427096">
                <a:moveTo>
                  <a:pt x="0" y="0"/>
                </a:moveTo>
                <a:lnTo>
                  <a:pt x="3427096" y="0"/>
                </a:lnTo>
                <a:lnTo>
                  <a:pt x="3427096" y="1039235"/>
                </a:lnTo>
                <a:lnTo>
                  <a:pt x="0" y="10392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912859" y="9096425"/>
            <a:ext cx="914912" cy="1143640"/>
          </a:xfrm>
          <a:custGeom>
            <a:avLst/>
            <a:gdLst/>
            <a:ahLst/>
            <a:cxnLst/>
            <a:rect r="r" b="b" t="t" l="l"/>
            <a:pathLst>
              <a:path h="1143640" w="914912">
                <a:moveTo>
                  <a:pt x="0" y="0"/>
                </a:moveTo>
                <a:lnTo>
                  <a:pt x="914912" y="0"/>
                </a:lnTo>
                <a:lnTo>
                  <a:pt x="914912" y="1143640"/>
                </a:lnTo>
                <a:lnTo>
                  <a:pt x="0" y="11436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AutoShape 9" id="9"/>
          <p:cNvSpPr/>
          <p:nvPr/>
        </p:nvSpPr>
        <p:spPr>
          <a:xfrm flipV="true">
            <a:off x="421253" y="8888290"/>
            <a:ext cx="17472133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0058726" y="2190548"/>
            <a:ext cx="7834660" cy="3531114"/>
          </a:xfrm>
          <a:custGeom>
            <a:avLst/>
            <a:gdLst/>
            <a:ahLst/>
            <a:cxnLst/>
            <a:rect r="r" b="b" t="t" l="l"/>
            <a:pathLst>
              <a:path h="3531114" w="7834660">
                <a:moveTo>
                  <a:pt x="0" y="0"/>
                </a:moveTo>
                <a:lnTo>
                  <a:pt x="7834660" y="0"/>
                </a:lnTo>
                <a:lnTo>
                  <a:pt x="7834660" y="3531115"/>
                </a:lnTo>
                <a:lnTo>
                  <a:pt x="0" y="353111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21253" y="695709"/>
            <a:ext cx="15077484" cy="2105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 spc="-390">
                <a:solidFill>
                  <a:srgbClr val="FD720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Poznajemy</a:t>
            </a:r>
            <a:r>
              <a:rPr lang="en-US" sz="6000" spc="-390">
                <a:solidFill>
                  <a:srgbClr val="FD720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Koło Łowieckie "Rogacz"!</a:t>
            </a:r>
          </a:p>
          <a:p>
            <a:pPr algn="l">
              <a:lnSpc>
                <a:spcPts val="8400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228833" y="1648020"/>
            <a:ext cx="10015270" cy="7583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3499"/>
              </a:lnSpc>
              <a:buAutoNum type="arabicPeriod" startAt="1"/>
            </a:pPr>
            <a:r>
              <a:rPr lang="en-US" b="true" sz="24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Długa historia:</a:t>
            </a: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Nasze koło działa od </a:t>
            </a:r>
            <a:r>
              <a:rPr lang="en-US" b="true" sz="24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1976 roku!</a:t>
            </a: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To prawie </a:t>
            </a:r>
            <a:r>
              <a:rPr lang="en-US" b="true" sz="24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50 lat</a:t>
            </a: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dbania o przyrodę w okolicy Osiecznej. Przez ten czas zmieniali się myśliwi, ale ich cel – ochrona przyrody – pozostał ten sam.</a:t>
            </a:r>
          </a:p>
          <a:p>
            <a:pPr algn="l" marL="539749" indent="-269875" lvl="1">
              <a:lnSpc>
                <a:spcPts val="3499"/>
              </a:lnSpc>
              <a:buAutoNum type="arabicPeriod" startAt="1"/>
            </a:pPr>
            <a:r>
              <a:rPr lang="en-US" b="true" sz="24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Nasz drugi dom:</a:t>
            </a: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Myśliwi z "Rogacza" opiekują się zwierzętami na dwóch wielkich terenach, które nazywamy obwodami łowieckimi. Jeden to głównie lasy, a drugi to więcej pól i łąk. To jak dwa wielkie gospodarstwa, gdzie zwierzęta są pod dobrą opieką.</a:t>
            </a:r>
          </a:p>
          <a:p>
            <a:pPr algn="l" marL="539749" indent="-269875" lvl="1">
              <a:lnSpc>
                <a:spcPts val="3499"/>
              </a:lnSpc>
              <a:buAutoNum type="arabicPeriod" startAt="1"/>
            </a:pPr>
            <a:r>
              <a:rPr lang="en-US" b="true" sz="24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Wielka drużyna:</a:t>
            </a: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Koło liczy </a:t>
            </a:r>
            <a:r>
              <a:rPr lang="en-US" b="true" sz="24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ponad 50 członków</a:t>
            </a: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! To jak dwa pełne szkolne autobusy pasjonatów przyrody, którzy wspólnie pracują dla dobra zwierząt i lasu.</a:t>
            </a:r>
          </a:p>
          <a:p>
            <a:pPr algn="l" marL="539749" indent="-269875" lvl="1">
              <a:lnSpc>
                <a:spcPts val="3499"/>
              </a:lnSpc>
              <a:buAutoNum type="arabicPeriod" startAt="1"/>
            </a:pPr>
            <a:r>
              <a:rPr lang="en-US" b="true" sz="24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Czworonożni pomocnicy:</a:t>
            </a: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Myśliwi mają psich przyjaciół! W kole obecnie swoją służbę pełnią, takie psy jak Frodo (jamnik szorstkowłosy) i Lotka (płochacz niemiecki). Są one nie tylko członkami rodzin, ale i pracowitymi towarzyszami w kniei </a:t>
            </a:r>
          </a:p>
          <a:p>
            <a:pPr algn="ctr">
              <a:lnSpc>
                <a:spcPts val="4759"/>
              </a:lnSpc>
            </a:pP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1962956" y="5788338"/>
            <a:ext cx="4166205" cy="2947553"/>
          </a:xfrm>
          <a:custGeom>
            <a:avLst/>
            <a:gdLst/>
            <a:ahLst/>
            <a:cxnLst/>
            <a:rect r="r" b="b" t="t" l="l"/>
            <a:pathLst>
              <a:path h="2947553" w="4166205">
                <a:moveTo>
                  <a:pt x="0" y="0"/>
                </a:moveTo>
                <a:lnTo>
                  <a:pt x="4166205" y="0"/>
                </a:lnTo>
                <a:lnTo>
                  <a:pt x="4166205" y="2947552"/>
                </a:lnTo>
                <a:lnTo>
                  <a:pt x="0" y="29475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2686535" y="9008800"/>
            <a:ext cx="5206851" cy="1231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60"/>
              </a:lnSpc>
              <a:spcBef>
                <a:spcPct val="0"/>
              </a:spcBef>
            </a:pP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finansowano w ramach Programu „Działaj Lokalnie” Polsko-Amerykańskiej Fun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Wolności realizowanego przez Akademię Rozwoju Filan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pii w Pols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 oraz Lokalną Grup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ę 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działania „Cha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Kociewia, ze ś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odków Polsko-Am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rykańskiej Fundacji Wolno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ści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068158" y="427249"/>
            <a:ext cx="1825228" cy="1698969"/>
          </a:xfrm>
          <a:custGeom>
            <a:avLst/>
            <a:gdLst/>
            <a:ahLst/>
            <a:cxnLst/>
            <a:rect r="r" b="b" t="t" l="l"/>
            <a:pathLst>
              <a:path h="1698969" w="1825228">
                <a:moveTo>
                  <a:pt x="0" y="0"/>
                </a:moveTo>
                <a:lnTo>
                  <a:pt x="1825228" y="0"/>
                </a:lnTo>
                <a:lnTo>
                  <a:pt x="1825228" y="1698969"/>
                </a:lnTo>
                <a:lnTo>
                  <a:pt x="0" y="16989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933138" y="8984922"/>
            <a:ext cx="1719371" cy="1216440"/>
          </a:xfrm>
          <a:custGeom>
            <a:avLst/>
            <a:gdLst/>
            <a:ahLst/>
            <a:cxnLst/>
            <a:rect r="r" b="b" t="t" l="l"/>
            <a:pathLst>
              <a:path h="1216440" w="1719371">
                <a:moveTo>
                  <a:pt x="0" y="0"/>
                </a:moveTo>
                <a:lnTo>
                  <a:pt x="1719371" y="0"/>
                </a:lnTo>
                <a:lnTo>
                  <a:pt x="1719371" y="1216440"/>
                </a:lnTo>
                <a:lnTo>
                  <a:pt x="0" y="12164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446421" y="9124370"/>
            <a:ext cx="1210235" cy="1028700"/>
          </a:xfrm>
          <a:custGeom>
            <a:avLst/>
            <a:gdLst/>
            <a:ahLst/>
            <a:cxnLst/>
            <a:rect r="r" b="b" t="t" l="l"/>
            <a:pathLst>
              <a:path h="1028700" w="1210235">
                <a:moveTo>
                  <a:pt x="0" y="0"/>
                </a:moveTo>
                <a:lnTo>
                  <a:pt x="1210235" y="0"/>
                </a:lnTo>
                <a:lnTo>
                  <a:pt x="1210235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977893" y="9096425"/>
            <a:ext cx="4532419" cy="987835"/>
          </a:xfrm>
          <a:custGeom>
            <a:avLst/>
            <a:gdLst/>
            <a:ahLst/>
            <a:cxnLst/>
            <a:rect r="r" b="b" t="t" l="l"/>
            <a:pathLst>
              <a:path h="987835" w="4532419">
                <a:moveTo>
                  <a:pt x="0" y="0"/>
                </a:moveTo>
                <a:lnTo>
                  <a:pt x="4532419" y="0"/>
                </a:lnTo>
                <a:lnTo>
                  <a:pt x="4532419" y="987835"/>
                </a:lnTo>
                <a:lnTo>
                  <a:pt x="0" y="9878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084946" y="9124370"/>
            <a:ext cx="635772" cy="937544"/>
          </a:xfrm>
          <a:custGeom>
            <a:avLst/>
            <a:gdLst/>
            <a:ahLst/>
            <a:cxnLst/>
            <a:rect r="r" b="b" t="t" l="l"/>
            <a:pathLst>
              <a:path h="937544" w="635772">
                <a:moveTo>
                  <a:pt x="0" y="0"/>
                </a:moveTo>
                <a:lnTo>
                  <a:pt x="635772" y="0"/>
                </a:lnTo>
                <a:lnTo>
                  <a:pt x="635772" y="937544"/>
                </a:lnTo>
                <a:lnTo>
                  <a:pt x="0" y="9375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3611" y="9037375"/>
            <a:ext cx="3427096" cy="1039235"/>
          </a:xfrm>
          <a:custGeom>
            <a:avLst/>
            <a:gdLst/>
            <a:ahLst/>
            <a:cxnLst/>
            <a:rect r="r" b="b" t="t" l="l"/>
            <a:pathLst>
              <a:path h="1039235" w="3427096">
                <a:moveTo>
                  <a:pt x="0" y="0"/>
                </a:moveTo>
                <a:lnTo>
                  <a:pt x="3427096" y="0"/>
                </a:lnTo>
                <a:lnTo>
                  <a:pt x="3427096" y="1039235"/>
                </a:lnTo>
                <a:lnTo>
                  <a:pt x="0" y="10392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912859" y="9096425"/>
            <a:ext cx="914912" cy="1143640"/>
          </a:xfrm>
          <a:custGeom>
            <a:avLst/>
            <a:gdLst/>
            <a:ahLst/>
            <a:cxnLst/>
            <a:rect r="r" b="b" t="t" l="l"/>
            <a:pathLst>
              <a:path h="1143640" w="914912">
                <a:moveTo>
                  <a:pt x="0" y="0"/>
                </a:moveTo>
                <a:lnTo>
                  <a:pt x="914912" y="0"/>
                </a:lnTo>
                <a:lnTo>
                  <a:pt x="914912" y="1143640"/>
                </a:lnTo>
                <a:lnTo>
                  <a:pt x="0" y="11436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AutoShape 9" id="9"/>
          <p:cNvSpPr/>
          <p:nvPr/>
        </p:nvSpPr>
        <p:spPr>
          <a:xfrm flipV="true">
            <a:off x="421253" y="8888290"/>
            <a:ext cx="17472133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0" id="10"/>
          <p:cNvSpPr txBox="true"/>
          <p:nvPr/>
        </p:nvSpPr>
        <p:spPr>
          <a:xfrm rot="0">
            <a:off x="12686535" y="9008800"/>
            <a:ext cx="5206851" cy="1231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60"/>
              </a:lnSpc>
              <a:spcBef>
                <a:spcPct val="0"/>
              </a:spcBef>
            </a:pP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finansowano w ramach Programu „Działaj Lokalnie” Polsko-Amerykańskiej Fun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Wolności realizowanego przez Akademię Rozwoju Filan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pii w Pols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 oraz Lokalną Grup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ę 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działania „Cha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Kociewia, ze ś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odków Polsko-Am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rykańskiej Fundacji Wolno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ści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21253" y="695709"/>
            <a:ext cx="15077484" cy="2105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 spc="-390">
                <a:solidFill>
                  <a:srgbClr val="FD720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Z</a:t>
            </a:r>
            <a:r>
              <a:rPr lang="en-US" sz="6000" spc="-390">
                <a:solidFill>
                  <a:srgbClr val="FD720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wierzęta naszych lasów - CIEKAWOSTKI!</a:t>
            </a:r>
          </a:p>
          <a:p>
            <a:pPr algn="l">
              <a:lnSpc>
                <a:spcPts val="8400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231539" y="2548890"/>
            <a:ext cx="8850235" cy="5055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Czy wie</a:t>
            </a:r>
            <a:r>
              <a:rPr lang="en-US" b="true" sz="72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dzieliście, że...? </a:t>
            </a:r>
          </a:p>
          <a:p>
            <a:pPr algn="ctr">
              <a:lnSpc>
                <a:spcPts val="10080"/>
              </a:lnSpc>
            </a:pPr>
            <a:r>
              <a:rPr lang="en-US" b="true" sz="72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czyli zwierzęce supermoce!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0798579" y="2307907"/>
            <a:ext cx="5269579" cy="5671186"/>
          </a:xfrm>
          <a:custGeom>
            <a:avLst/>
            <a:gdLst/>
            <a:ahLst/>
            <a:cxnLst/>
            <a:rect r="r" b="b" t="t" l="l"/>
            <a:pathLst>
              <a:path h="5671186" w="5269579">
                <a:moveTo>
                  <a:pt x="0" y="0"/>
                </a:moveTo>
                <a:lnTo>
                  <a:pt x="5269579" y="0"/>
                </a:lnTo>
                <a:lnTo>
                  <a:pt x="5269579" y="5671186"/>
                </a:lnTo>
                <a:lnTo>
                  <a:pt x="0" y="567118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fade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068158" y="427249"/>
            <a:ext cx="1825228" cy="1698969"/>
          </a:xfrm>
          <a:custGeom>
            <a:avLst/>
            <a:gdLst/>
            <a:ahLst/>
            <a:cxnLst/>
            <a:rect r="r" b="b" t="t" l="l"/>
            <a:pathLst>
              <a:path h="1698969" w="1825228">
                <a:moveTo>
                  <a:pt x="0" y="0"/>
                </a:moveTo>
                <a:lnTo>
                  <a:pt x="1825228" y="0"/>
                </a:lnTo>
                <a:lnTo>
                  <a:pt x="1825228" y="1698969"/>
                </a:lnTo>
                <a:lnTo>
                  <a:pt x="0" y="16989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933138" y="8984922"/>
            <a:ext cx="1719371" cy="1216440"/>
          </a:xfrm>
          <a:custGeom>
            <a:avLst/>
            <a:gdLst/>
            <a:ahLst/>
            <a:cxnLst/>
            <a:rect r="r" b="b" t="t" l="l"/>
            <a:pathLst>
              <a:path h="1216440" w="1719371">
                <a:moveTo>
                  <a:pt x="0" y="0"/>
                </a:moveTo>
                <a:lnTo>
                  <a:pt x="1719371" y="0"/>
                </a:lnTo>
                <a:lnTo>
                  <a:pt x="1719371" y="1216440"/>
                </a:lnTo>
                <a:lnTo>
                  <a:pt x="0" y="12164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446421" y="9124370"/>
            <a:ext cx="1210235" cy="1028700"/>
          </a:xfrm>
          <a:custGeom>
            <a:avLst/>
            <a:gdLst/>
            <a:ahLst/>
            <a:cxnLst/>
            <a:rect r="r" b="b" t="t" l="l"/>
            <a:pathLst>
              <a:path h="1028700" w="1210235">
                <a:moveTo>
                  <a:pt x="0" y="0"/>
                </a:moveTo>
                <a:lnTo>
                  <a:pt x="1210235" y="0"/>
                </a:lnTo>
                <a:lnTo>
                  <a:pt x="1210235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977893" y="9096425"/>
            <a:ext cx="4532419" cy="987835"/>
          </a:xfrm>
          <a:custGeom>
            <a:avLst/>
            <a:gdLst/>
            <a:ahLst/>
            <a:cxnLst/>
            <a:rect r="r" b="b" t="t" l="l"/>
            <a:pathLst>
              <a:path h="987835" w="4532419">
                <a:moveTo>
                  <a:pt x="0" y="0"/>
                </a:moveTo>
                <a:lnTo>
                  <a:pt x="4532419" y="0"/>
                </a:lnTo>
                <a:lnTo>
                  <a:pt x="4532419" y="987835"/>
                </a:lnTo>
                <a:lnTo>
                  <a:pt x="0" y="9878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084946" y="9124370"/>
            <a:ext cx="635772" cy="937544"/>
          </a:xfrm>
          <a:custGeom>
            <a:avLst/>
            <a:gdLst/>
            <a:ahLst/>
            <a:cxnLst/>
            <a:rect r="r" b="b" t="t" l="l"/>
            <a:pathLst>
              <a:path h="937544" w="635772">
                <a:moveTo>
                  <a:pt x="0" y="0"/>
                </a:moveTo>
                <a:lnTo>
                  <a:pt x="635772" y="0"/>
                </a:lnTo>
                <a:lnTo>
                  <a:pt x="635772" y="937544"/>
                </a:lnTo>
                <a:lnTo>
                  <a:pt x="0" y="9375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3611" y="9037375"/>
            <a:ext cx="3427096" cy="1039235"/>
          </a:xfrm>
          <a:custGeom>
            <a:avLst/>
            <a:gdLst/>
            <a:ahLst/>
            <a:cxnLst/>
            <a:rect r="r" b="b" t="t" l="l"/>
            <a:pathLst>
              <a:path h="1039235" w="3427096">
                <a:moveTo>
                  <a:pt x="0" y="0"/>
                </a:moveTo>
                <a:lnTo>
                  <a:pt x="3427096" y="0"/>
                </a:lnTo>
                <a:lnTo>
                  <a:pt x="3427096" y="1039235"/>
                </a:lnTo>
                <a:lnTo>
                  <a:pt x="0" y="10392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912859" y="9096425"/>
            <a:ext cx="914912" cy="1143640"/>
          </a:xfrm>
          <a:custGeom>
            <a:avLst/>
            <a:gdLst/>
            <a:ahLst/>
            <a:cxnLst/>
            <a:rect r="r" b="b" t="t" l="l"/>
            <a:pathLst>
              <a:path h="1143640" w="914912">
                <a:moveTo>
                  <a:pt x="0" y="0"/>
                </a:moveTo>
                <a:lnTo>
                  <a:pt x="914912" y="0"/>
                </a:lnTo>
                <a:lnTo>
                  <a:pt x="914912" y="1143640"/>
                </a:lnTo>
                <a:lnTo>
                  <a:pt x="0" y="11436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AutoShape 9" id="9"/>
          <p:cNvSpPr/>
          <p:nvPr/>
        </p:nvSpPr>
        <p:spPr>
          <a:xfrm flipV="true">
            <a:off x="421253" y="8888290"/>
            <a:ext cx="17472133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9829659" y="2611002"/>
            <a:ext cx="7608181" cy="5064997"/>
          </a:xfrm>
          <a:custGeom>
            <a:avLst/>
            <a:gdLst/>
            <a:ahLst/>
            <a:cxnLst/>
            <a:rect r="r" b="b" t="t" l="l"/>
            <a:pathLst>
              <a:path h="5064997" w="7608181">
                <a:moveTo>
                  <a:pt x="0" y="0"/>
                </a:moveTo>
                <a:lnTo>
                  <a:pt x="7608181" y="0"/>
                </a:lnTo>
                <a:lnTo>
                  <a:pt x="7608181" y="5064996"/>
                </a:lnTo>
                <a:lnTo>
                  <a:pt x="0" y="506499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2686535" y="9008800"/>
            <a:ext cx="5206851" cy="1231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60"/>
              </a:lnSpc>
              <a:spcBef>
                <a:spcPct val="0"/>
              </a:spcBef>
            </a:pP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finansowano w ramach Programu „Działaj Lokalnie” Polsko-Amerykańskiej Fun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Wolności realizowanego przez Akademię Rozwoju Filan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pii w Pols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 oraz Lokalną Grup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ę 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działania „Cha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Kociewia, ze ś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odków Polsko-Am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rykańskiej Fundacji Wolno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ści</a:t>
            </a:r>
            <a:r>
              <a:rPr lang="en-US" sz="1400" strike="noStrike" u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21253" y="695709"/>
            <a:ext cx="15077484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 spc="-390">
                <a:solidFill>
                  <a:srgbClr val="FD720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Jeleń szlachetny - władca lasów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90334" y="2419667"/>
            <a:ext cx="8512172" cy="5380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Samiec to 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byk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samica to 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łania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a mł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ode to 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cielak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Poroże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(a nie rogi) 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 nie kości, a tworzywo podobne do naszych 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paznokci!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Zrzucają je co roku na wiosnę, a odrasta ono latem.</a:t>
            </a:r>
          </a:p>
          <a:p>
            <a:pPr algn="just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Jesienią słychać ich głośny ryk – to 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rykowisko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Byki w ten sposób próbują zdobyć łanie.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DAGyd8DoAAQ</dc:identifier>
  <dcterms:modified xsi:type="dcterms:W3CDTF">2011-08-01T06:04:30Z</dcterms:modified>
  <cp:revision>1</cp:revision>
  <dc:title>Z wilkiem za</dc:title>
</cp:coreProperties>
</file>